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19"/>
  </p:notesMasterIdLst>
  <p:handoutMasterIdLst>
    <p:handoutMasterId r:id="rId20"/>
  </p:handoutMasterIdLst>
  <p:sldIdLst>
    <p:sldId id="256" r:id="rId4"/>
    <p:sldId id="261" r:id="rId5"/>
    <p:sldId id="315" r:id="rId6"/>
    <p:sldId id="316" r:id="rId7"/>
    <p:sldId id="309" r:id="rId8"/>
    <p:sldId id="265" r:id="rId9"/>
    <p:sldId id="270" r:id="rId10"/>
    <p:sldId id="307" r:id="rId11"/>
    <p:sldId id="308" r:id="rId12"/>
    <p:sldId id="310" r:id="rId13"/>
    <p:sldId id="311" r:id="rId14"/>
    <p:sldId id="312" r:id="rId15"/>
    <p:sldId id="313" r:id="rId16"/>
    <p:sldId id="314" r:id="rId17"/>
    <p:sldId id="262" r:id="rId18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F2"/>
    <a:srgbClr val="E6801A"/>
    <a:srgbClr val="079042"/>
    <a:srgbClr val="66CCFF"/>
    <a:srgbClr val="08D3E8"/>
    <a:srgbClr val="00C2F0"/>
    <a:srgbClr val="08BDE8"/>
    <a:srgbClr val="00E488"/>
    <a:srgbClr val="E38A00"/>
    <a:srgbClr val="0DD2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58"/>
    <p:restoredTop sz="94674"/>
  </p:normalViewPr>
  <p:slideViewPr>
    <p:cSldViewPr>
      <p:cViewPr varScale="1">
        <p:scale>
          <a:sx n="87" d="100"/>
          <a:sy n="87" d="100"/>
        </p:scale>
        <p:origin x="546" y="78"/>
      </p:cViewPr>
      <p:guideLst>
        <p:guide orient="horz" pos="180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47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FEF09C3-5432-4DA0-9890-3050357C5E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227E202-B8C5-4411-9AB9-001230F366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C0FA2-A713-4856-8F75-7FAFAF357361}" type="datetimeFigureOut">
              <a:rPr lang="ko-KR" altLang="en-US" smtClean="0"/>
              <a:t>2021-07-18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5FDCCD-9920-4087-A8EF-840D6BF967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30773E-42C5-4B13-84D2-DE05FB0C34D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A52E6A-8C14-4F5B-B0CB-3A4FCBC8D1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7957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13.tiff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866FF-EA9A-44BA-8DB2-FB8E70490571}" type="datetimeFigureOut">
              <a:rPr lang="ko-KR" altLang="en-US" smtClean="0"/>
              <a:t>2021-07-18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89A33-A361-4541-B6A7-456994CC0C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564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49293" y="1563638"/>
            <a:ext cx="3845416" cy="108012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49145" y="2634232"/>
            <a:ext cx="3845416" cy="7999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</a:t>
            </a:r>
          </a:p>
          <a:p>
            <a:pPr lvl="0"/>
            <a:r>
              <a:rPr lang="en-US" altLang="ko-KR" dirty="0"/>
              <a:t>OF YOUR </a:t>
            </a:r>
          </a:p>
          <a:p>
            <a:pPr lvl="0"/>
            <a:r>
              <a:rPr lang="en-US" altLang="ko-KR" dirty="0"/>
              <a:t>PRESENTATION HERE</a:t>
            </a:r>
            <a:endParaRPr lang="ko-KR" alt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1944300" y="0"/>
            <a:ext cx="5255402" cy="5143500"/>
            <a:chOff x="1619672" y="548680"/>
            <a:chExt cx="5904656" cy="5778928"/>
          </a:xfrm>
        </p:grpSpPr>
        <p:sp>
          <p:nvSpPr>
            <p:cNvPr id="5" name="Oval 4"/>
            <p:cNvSpPr/>
            <p:nvPr userDrawn="1"/>
          </p:nvSpPr>
          <p:spPr>
            <a:xfrm>
              <a:off x="2411760" y="1268760"/>
              <a:ext cx="4320480" cy="4320480"/>
            </a:xfrm>
            <a:prstGeom prst="ellipse">
              <a:avLst/>
            </a:prstGeom>
            <a:noFill/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6" name="Oval 5"/>
            <p:cNvSpPr/>
            <p:nvPr userDrawn="1"/>
          </p:nvSpPr>
          <p:spPr>
            <a:xfrm>
              <a:off x="2483768" y="1340768"/>
              <a:ext cx="4176464" cy="4176464"/>
            </a:xfrm>
            <a:prstGeom prst="ellipse">
              <a:avLst/>
            </a:prstGeom>
            <a:noFill/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cxnSp>
          <p:nvCxnSpPr>
            <p:cNvPr id="7" name="Straight Connector 6"/>
            <p:cNvCxnSpPr/>
            <p:nvPr userDrawn="1"/>
          </p:nvCxnSpPr>
          <p:spPr>
            <a:xfrm>
              <a:off x="4572000" y="548680"/>
              <a:ext cx="0" cy="72008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4572000" y="5607528"/>
              <a:ext cx="0" cy="72008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6732240" y="3429000"/>
              <a:ext cx="792088" cy="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1619672" y="3429000"/>
              <a:ext cx="792088" cy="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flipV="1">
              <a:off x="6156176" y="2378312"/>
              <a:ext cx="792088" cy="33060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 flipV="1">
              <a:off x="5431496" y="1124744"/>
              <a:ext cx="432048" cy="79208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3094136" y="1131624"/>
              <a:ext cx="613768" cy="78520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2195736" y="2090992"/>
              <a:ext cx="898400" cy="49224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3180984" y="4941168"/>
              <a:ext cx="526920" cy="57606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2456304" y="4329100"/>
              <a:ext cx="637832" cy="39604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5979584" y="4142812"/>
              <a:ext cx="968680" cy="51032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5431496" y="4875464"/>
              <a:ext cx="490068" cy="73206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33116" y="843558"/>
            <a:ext cx="8077768" cy="216024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txBody>
          <a:bodyPr anchor="ctr"/>
          <a:lstStyle>
            <a:lvl1pPr marL="0" indent="0"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031416" y="2475359"/>
            <a:ext cx="1062118" cy="1062118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062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6012160" y="0"/>
            <a:ext cx="313184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131840" y="0"/>
            <a:ext cx="288032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322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8244000" y="0"/>
            <a:ext cx="900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811908" y="0"/>
            <a:ext cx="2448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477595" y="0"/>
            <a:ext cx="2448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916268" y="0"/>
            <a:ext cx="900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7301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29444" y="915566"/>
            <a:ext cx="4104456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4644008" y="915566"/>
            <a:ext cx="4104456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429444" y="2912740"/>
            <a:ext cx="4104456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062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4644464" y="2912740"/>
            <a:ext cx="4104000" cy="18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765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583048" y="0"/>
            <a:ext cx="2286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858000" y="698778"/>
            <a:ext cx="2286000" cy="1872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583048" y="2578606"/>
            <a:ext cx="2286000" cy="1872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298953" y="699542"/>
            <a:ext cx="2286000" cy="1872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0" y="2579370"/>
            <a:ext cx="2286000" cy="1872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11595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23528" y="248444"/>
            <a:ext cx="3294112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671560" y="1832620"/>
            <a:ext cx="1512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2105640" y="3416796"/>
            <a:ext cx="307792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323528" y="1832620"/>
            <a:ext cx="1728192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2105640" y="1832049"/>
            <a:ext cx="1512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3671560" y="248444"/>
            <a:ext cx="1512000" cy="1512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31478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195486"/>
            <a:ext cx="842493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771550"/>
            <a:ext cx="842493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4" name="Picture 2" descr="D:\Fullppt\005-PNG이미지\노트북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019175"/>
            <a:ext cx="6011911" cy="3057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283453" y="1415430"/>
            <a:ext cx="2834003" cy="21142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79664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D:\Fullppt\005-PNG이미지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247" y="1275606"/>
            <a:ext cx="2526010" cy="251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D:\Fullppt\005-PNG이미지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8607" y="1275606"/>
            <a:ext cx="2526010" cy="251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748616" y="1374406"/>
            <a:ext cx="2319328" cy="15848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986924" y="1374406"/>
            <a:ext cx="2319328" cy="15848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195486"/>
            <a:ext cx="842493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771550"/>
            <a:ext cx="842493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1163576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1023301"/>
            <a:ext cx="3024336" cy="3662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687664" y="1164297"/>
            <a:ext cx="1744194" cy="26942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196830" y="1426241"/>
            <a:ext cx="1744194" cy="26942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195486"/>
            <a:ext cx="842493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771550"/>
            <a:ext cx="842493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8922350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4008" y="1131589"/>
            <a:ext cx="2849840" cy="364917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1944300" y="0"/>
            <a:ext cx="5255402" cy="5143500"/>
            <a:chOff x="1619672" y="548680"/>
            <a:chExt cx="5904656" cy="5778928"/>
          </a:xfrm>
        </p:grpSpPr>
        <p:sp>
          <p:nvSpPr>
            <p:cNvPr id="5" name="Oval 4"/>
            <p:cNvSpPr/>
            <p:nvPr userDrawn="1"/>
          </p:nvSpPr>
          <p:spPr>
            <a:xfrm>
              <a:off x="2411760" y="1268760"/>
              <a:ext cx="4320480" cy="4320480"/>
            </a:xfrm>
            <a:prstGeom prst="ellipse">
              <a:avLst/>
            </a:prstGeom>
            <a:noFill/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6" name="Oval 5"/>
            <p:cNvSpPr/>
            <p:nvPr userDrawn="1"/>
          </p:nvSpPr>
          <p:spPr>
            <a:xfrm>
              <a:off x="2483768" y="1340768"/>
              <a:ext cx="4176464" cy="4176464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cxnSp>
          <p:nvCxnSpPr>
            <p:cNvPr id="7" name="Straight Connector 6"/>
            <p:cNvCxnSpPr/>
            <p:nvPr userDrawn="1"/>
          </p:nvCxnSpPr>
          <p:spPr>
            <a:xfrm>
              <a:off x="4572000" y="548680"/>
              <a:ext cx="0" cy="72008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>
              <a:off x="4572000" y="5607528"/>
              <a:ext cx="0" cy="72008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6732240" y="3429000"/>
              <a:ext cx="792088" cy="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1619672" y="3429000"/>
              <a:ext cx="792088" cy="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flipV="1">
              <a:off x="6156176" y="2378312"/>
              <a:ext cx="792088" cy="33060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 flipV="1">
              <a:off x="5431496" y="1124744"/>
              <a:ext cx="432048" cy="79208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3094136" y="1131624"/>
              <a:ext cx="613768" cy="785208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2195736" y="2090992"/>
              <a:ext cx="898400" cy="492240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3180984" y="4941168"/>
              <a:ext cx="526920" cy="57606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2456304" y="4329100"/>
              <a:ext cx="637832" cy="39604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5979584" y="4142812"/>
              <a:ext cx="968680" cy="51032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5431496" y="4875464"/>
              <a:ext cx="490068" cy="732064"/>
            </a:xfrm>
            <a:prstGeom prst="line">
              <a:avLst/>
            </a:prstGeom>
            <a:ln w="19050"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105794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2681858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95936" y="2253238"/>
            <a:ext cx="5148064" cy="47357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95936" y="2726814"/>
            <a:ext cx="51480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941932" y="1244876"/>
            <a:ext cx="2693964" cy="2636602"/>
            <a:chOff x="1619672" y="548680"/>
            <a:chExt cx="5904656" cy="5778928"/>
          </a:xfrm>
        </p:grpSpPr>
        <p:sp>
          <p:nvSpPr>
            <p:cNvPr id="9" name="Oval 8"/>
            <p:cNvSpPr/>
            <p:nvPr userDrawn="1"/>
          </p:nvSpPr>
          <p:spPr>
            <a:xfrm>
              <a:off x="2411760" y="1268760"/>
              <a:ext cx="4320480" cy="4320480"/>
            </a:xfrm>
            <a:prstGeom prst="ellipse">
              <a:avLst/>
            </a:prstGeom>
            <a:noFill/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2483768" y="1340768"/>
              <a:ext cx="4176464" cy="4176464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cxnSp>
          <p:nvCxnSpPr>
            <p:cNvPr id="13" name="Straight Connector 12"/>
            <p:cNvCxnSpPr/>
            <p:nvPr userDrawn="1"/>
          </p:nvCxnSpPr>
          <p:spPr>
            <a:xfrm>
              <a:off x="4572000" y="548680"/>
              <a:ext cx="0" cy="720080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4572000" y="5607528"/>
              <a:ext cx="0" cy="720080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6732240" y="3429000"/>
              <a:ext cx="792088" cy="0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619672" y="3429000"/>
              <a:ext cx="792088" cy="0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6156176" y="2378312"/>
              <a:ext cx="792088" cy="330608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5431496" y="1124744"/>
              <a:ext cx="432048" cy="792088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3094136" y="1131624"/>
              <a:ext cx="613768" cy="785208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2195736" y="2090992"/>
              <a:ext cx="898400" cy="492240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 flipV="1">
              <a:off x="3180984" y="4941168"/>
              <a:ext cx="526920" cy="576064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 flipV="1">
              <a:off x="2456304" y="4329100"/>
              <a:ext cx="637832" cy="396044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5979584" y="4142812"/>
              <a:ext cx="968680" cy="510324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5431496" y="4875464"/>
              <a:ext cx="490068" cy="732064"/>
            </a:xfrm>
            <a:prstGeom prst="line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827544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195486"/>
            <a:ext cx="842493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771550"/>
            <a:ext cx="842493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310652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062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703817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691680" y="123478"/>
            <a:ext cx="745232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691680" y="699542"/>
            <a:ext cx="745232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298141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700934" y="322499"/>
            <a:ext cx="1583034" cy="1385155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2700934" y="1898609"/>
            <a:ext cx="1583034" cy="1385155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3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700934" y="3474719"/>
            <a:ext cx="1583034" cy="1385155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658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3" r:id="rId3"/>
    <p:sldLayoutId id="2147483660" r:id="rId4"/>
    <p:sldLayoutId id="2147483661" r:id="rId5"/>
    <p:sldLayoutId id="2147483662" r:id="rId6"/>
    <p:sldLayoutId id="2147483664" r:id="rId7"/>
    <p:sldLayoutId id="2147483655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3" r:id="rId14"/>
    <p:sldLayoutId id="2147483672" r:id="rId15"/>
    <p:sldLayoutId id="2147483671" r:id="rId16"/>
    <p:sldLayoutId id="2147483656" r:id="rId1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467">
            <a:extLst>
              <a:ext uri="{FF2B5EF4-FFF2-40B4-BE49-F238E27FC236}">
                <a16:creationId xmlns:a16="http://schemas.microsoft.com/office/drawing/2014/main" id="{46686FC4-7712-0048-A17F-74B5BB80220B}"/>
              </a:ext>
            </a:extLst>
          </p:cNvPr>
          <p:cNvSpPr txBox="1">
            <a:spLocks/>
          </p:cNvSpPr>
          <p:nvPr/>
        </p:nvSpPr>
        <p:spPr bwMode="auto">
          <a:xfrm>
            <a:off x="645965" y="252826"/>
            <a:ext cx="7851775" cy="85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4098" tIns="114098" rIns="114098" bIns="114098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buClr>
                <a:srgbClr val="00CEF6"/>
              </a:buClr>
              <a:buSzPct val="100000"/>
              <a:buFont typeface="Oswald" pitchFamily="2" charset="0"/>
              <a:buNone/>
            </a:pPr>
            <a:r>
              <a:rPr lang="vi-V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Oswald" pitchFamily="2" charset="0"/>
                <a:cs typeface="Arial" panose="020B0604020202020204" pitchFamily="34" charset="0"/>
                <a:sym typeface="Oswald" pitchFamily="2" charset="0"/>
              </a:rPr>
              <a:t>TRƯỜNG ĐẠI HỌC THỦY LỢI</a:t>
            </a:r>
          </a:p>
          <a:p>
            <a:pPr algn="ctr">
              <a:buClr>
                <a:srgbClr val="00CEF6"/>
              </a:buClr>
              <a:buSzPct val="100000"/>
              <a:buFont typeface="Oswald" pitchFamily="2" charset="0"/>
              <a:buNone/>
            </a:pPr>
            <a:r>
              <a:rPr lang="vi-V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a typeface="Oswald" pitchFamily="2" charset="0"/>
                <a:cs typeface="Arial" panose="020B0604020202020204" pitchFamily="34" charset="0"/>
                <a:sym typeface="Oswald" pitchFamily="2" charset="0"/>
              </a:rPr>
              <a:t>KHOA CÔNG NGHỆ THÔNG TIN</a:t>
            </a:r>
            <a:endParaRPr lang="en-US" alt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Oswald" pitchFamily="2" charset="0"/>
              <a:cs typeface="Arial" panose="020B0604020202020204" pitchFamily="34" charset="0"/>
              <a:sym typeface="Oswald" pitchFamily="2" charset="0"/>
            </a:endParaRPr>
          </a:p>
        </p:txBody>
      </p:sp>
      <p:pic>
        <p:nvPicPr>
          <p:cNvPr id="9" name="Picture 7">
            <a:extLst>
              <a:ext uri="{FF2B5EF4-FFF2-40B4-BE49-F238E27FC236}">
                <a16:creationId xmlns:a16="http://schemas.microsoft.com/office/drawing/2014/main" id="{66B6F870-5EA8-384A-BF74-4D95524C2D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352" y="123478"/>
            <a:ext cx="1148530" cy="85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Shape 467">
            <a:extLst>
              <a:ext uri="{FF2B5EF4-FFF2-40B4-BE49-F238E27FC236}">
                <a16:creationId xmlns:a16="http://schemas.microsoft.com/office/drawing/2014/main" id="{28328600-0E40-E14C-B441-11570F5A95C5}"/>
              </a:ext>
            </a:extLst>
          </p:cNvPr>
          <p:cNvSpPr txBox="1">
            <a:spLocks/>
          </p:cNvSpPr>
          <p:nvPr/>
        </p:nvSpPr>
        <p:spPr bwMode="auto">
          <a:xfrm>
            <a:off x="645965" y="1059582"/>
            <a:ext cx="7850188" cy="52245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30000"/>
              </a:lnSpc>
              <a:defRPr sz="3200" b="1">
                <a:solidFill>
                  <a:schemeClr val="accent1">
                    <a:lumMod val="50000"/>
                  </a:schemeClr>
                </a:solidFill>
                <a:latin typeface="Arial" charset="0"/>
              </a:defRPr>
            </a:lvl1pPr>
          </a:lstStyle>
          <a:p>
            <a:r>
              <a:rPr lang="en-US" altLang="en-US" sz="2400" b="0" dirty="0">
                <a:solidFill>
                  <a:schemeClr val="tx1"/>
                </a:solidFill>
                <a:sym typeface="Oswald" pitchFamily="2" charset="0"/>
              </a:rPr>
              <a:t>BÁO CÁO ĐỒ ÁN TỐT NGHIỆP</a:t>
            </a:r>
          </a:p>
        </p:txBody>
      </p:sp>
      <p:sp>
        <p:nvSpPr>
          <p:cNvPr id="11" name="TextBox 1">
            <a:extLst>
              <a:ext uri="{FF2B5EF4-FFF2-40B4-BE49-F238E27FC236}">
                <a16:creationId xmlns:a16="http://schemas.microsoft.com/office/drawing/2014/main" id="{E3D0E2DF-BBAB-9F46-B9DE-9B6D0C94C4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7534" y="2236103"/>
            <a:ext cx="7287050" cy="105259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30000"/>
              </a:lnSpc>
              <a:defRPr sz="2400">
                <a:solidFill>
                  <a:schemeClr val="accent1">
                    <a:lumMod val="50000"/>
                  </a:schemeClr>
                </a:solidFill>
                <a:latin typeface="Arial" charset="0"/>
              </a:defRPr>
            </a:lvl1pPr>
          </a:lstStyle>
          <a:p>
            <a:pPr algn="ctr"/>
            <a:r>
              <a:rPr lang="en-US" altLang="zh-CN" b="1" dirty="0">
                <a:solidFill>
                  <a:srgbClr val="079042"/>
                </a:solidFill>
                <a:ea typeface="SimSun" panose="02010600030101010101" pitchFamily="2" charset="-122"/>
              </a:rPr>
              <a:t>TỐI ƯU HÓA </a:t>
            </a:r>
            <a:r>
              <a:rPr lang="en-US" altLang="zh-CN" b="1" dirty="0" smtClean="0">
                <a:solidFill>
                  <a:srgbClr val="079042"/>
                </a:solidFill>
                <a:ea typeface="SimSun" panose="02010600030101010101" pitchFamily="2" charset="-122"/>
              </a:rPr>
              <a:t>CHU TRÌNH PHÁT TRIỂN PHẦN </a:t>
            </a:r>
            <a:endParaRPr lang="en-US" altLang="zh-CN" b="1" dirty="0">
              <a:solidFill>
                <a:srgbClr val="079042"/>
              </a:solidFill>
              <a:ea typeface="SimSun" panose="02010600030101010101" pitchFamily="2" charset="-122"/>
            </a:endParaRPr>
          </a:p>
          <a:p>
            <a:pPr algn="ctr"/>
            <a:r>
              <a:rPr lang="en-US" altLang="zh-CN" b="1" dirty="0">
                <a:solidFill>
                  <a:srgbClr val="079042"/>
                </a:solidFill>
                <a:ea typeface="SimSun" panose="02010600030101010101" pitchFamily="2" charset="-122"/>
              </a:rPr>
              <a:t>MỀM BẰNG CÔNG CỤ DOCKER</a:t>
            </a:r>
            <a:endParaRPr lang="en-US" altLang="en-US" b="1" dirty="0">
              <a:solidFill>
                <a:srgbClr val="07904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DBC35C-EF1C-7441-AA83-6A8FB8E8DA92}"/>
              </a:ext>
            </a:extLst>
          </p:cNvPr>
          <p:cNvSpPr txBox="1"/>
          <p:nvPr/>
        </p:nvSpPr>
        <p:spPr>
          <a:xfrm>
            <a:off x="4499992" y="3400184"/>
            <a:ext cx="4536504" cy="9851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sz="1600" dirty="0" err="1">
                <a:latin typeface="Arial" charset="0"/>
              </a:rPr>
              <a:t>Sinh</a:t>
            </a:r>
            <a:r>
              <a:rPr lang="en-US" sz="1600" dirty="0">
                <a:latin typeface="Arial" charset="0"/>
              </a:rPr>
              <a:t> </a:t>
            </a:r>
            <a:r>
              <a:rPr lang="en-US" sz="1600" dirty="0" err="1">
                <a:latin typeface="Arial" charset="0"/>
              </a:rPr>
              <a:t>viên</a:t>
            </a:r>
            <a:r>
              <a:rPr lang="en-US" sz="1600" dirty="0">
                <a:latin typeface="Arial" charset="0"/>
              </a:rPr>
              <a:t> </a:t>
            </a:r>
            <a:r>
              <a:rPr lang="en-US" sz="1600" dirty="0" err="1">
                <a:latin typeface="Arial" charset="0"/>
              </a:rPr>
              <a:t>thực</a:t>
            </a:r>
            <a:r>
              <a:rPr lang="en-US" sz="1600" dirty="0">
                <a:latin typeface="Arial" charset="0"/>
              </a:rPr>
              <a:t> </a:t>
            </a:r>
            <a:r>
              <a:rPr lang="en-US" sz="1600" dirty="0" err="1">
                <a:latin typeface="Arial" charset="0"/>
              </a:rPr>
              <a:t>hiện</a:t>
            </a:r>
            <a:r>
              <a:rPr lang="en-US" sz="1600" dirty="0">
                <a:latin typeface="Arial" charset="0"/>
              </a:rPr>
              <a:t>:      </a:t>
            </a:r>
            <a:r>
              <a:rPr lang="en-US" sz="1600" dirty="0" err="1">
                <a:latin typeface="Arial" charset="0"/>
              </a:rPr>
              <a:t>Nguyễn</a:t>
            </a:r>
            <a:r>
              <a:rPr lang="en-US" sz="1600" dirty="0">
                <a:latin typeface="Arial" charset="0"/>
              </a:rPr>
              <a:t> </a:t>
            </a:r>
            <a:r>
              <a:rPr lang="en-US" sz="1600" dirty="0" err="1">
                <a:latin typeface="Arial" charset="0"/>
              </a:rPr>
              <a:t>Thị</a:t>
            </a:r>
            <a:r>
              <a:rPr lang="en-US" sz="1600" dirty="0">
                <a:latin typeface="Arial" charset="0"/>
              </a:rPr>
              <a:t> Thanh Nga</a:t>
            </a:r>
          </a:p>
          <a:p>
            <a:pPr>
              <a:lnSpc>
                <a:spcPct val="120000"/>
              </a:lnSpc>
              <a:defRPr/>
            </a:pPr>
            <a:r>
              <a:rPr lang="en-US" sz="1600" dirty="0" err="1">
                <a:latin typeface="Arial" charset="0"/>
              </a:rPr>
              <a:t>Lớp</a:t>
            </a:r>
            <a:r>
              <a:rPr lang="en-US" sz="1600" dirty="0">
                <a:latin typeface="Arial" charset="0"/>
              </a:rPr>
              <a:t>: 			                58TH1</a:t>
            </a:r>
          </a:p>
          <a:p>
            <a:pPr>
              <a:lnSpc>
                <a:spcPct val="120000"/>
              </a:lnSpc>
              <a:defRPr/>
            </a:pPr>
            <a:r>
              <a:rPr lang="en-US" sz="1600" dirty="0" err="1">
                <a:latin typeface="Arial" charset="0"/>
              </a:rPr>
              <a:t>Giáo</a:t>
            </a:r>
            <a:r>
              <a:rPr lang="en-US" sz="1600" dirty="0">
                <a:latin typeface="Arial" charset="0"/>
              </a:rPr>
              <a:t> </a:t>
            </a:r>
            <a:r>
              <a:rPr lang="en-US" sz="1600" dirty="0" err="1">
                <a:latin typeface="Arial" charset="0"/>
              </a:rPr>
              <a:t>viên</a:t>
            </a:r>
            <a:r>
              <a:rPr lang="en-US" sz="1600" dirty="0">
                <a:latin typeface="Arial" charset="0"/>
              </a:rPr>
              <a:t> </a:t>
            </a:r>
            <a:r>
              <a:rPr lang="en-US" sz="1600" dirty="0" err="1">
                <a:latin typeface="Arial" charset="0"/>
              </a:rPr>
              <a:t>hướng</a:t>
            </a:r>
            <a:r>
              <a:rPr lang="en-US" sz="1600" dirty="0">
                <a:latin typeface="Arial" charset="0"/>
              </a:rPr>
              <a:t> </a:t>
            </a:r>
            <a:r>
              <a:rPr lang="en-US" sz="1600" dirty="0" err="1">
                <a:latin typeface="Arial" charset="0"/>
              </a:rPr>
              <a:t>dẫn</a:t>
            </a:r>
            <a:r>
              <a:rPr lang="en-US" sz="1600" dirty="0">
                <a:latin typeface="Arial" charset="0"/>
              </a:rPr>
              <a:t>:   PGS </a:t>
            </a:r>
            <a:r>
              <a:rPr lang="en-US" sz="1600" dirty="0" err="1">
                <a:latin typeface="Arial" charset="0"/>
              </a:rPr>
              <a:t>TS.Trần</a:t>
            </a:r>
            <a:r>
              <a:rPr lang="en-US" sz="1600" dirty="0">
                <a:latin typeface="Arial" charset="0"/>
              </a:rPr>
              <a:t> </a:t>
            </a:r>
            <a:r>
              <a:rPr lang="en-US" sz="1600" dirty="0" err="1">
                <a:latin typeface="Arial" charset="0"/>
              </a:rPr>
              <a:t>Thị</a:t>
            </a:r>
            <a:r>
              <a:rPr lang="en-US" sz="1600" dirty="0">
                <a:latin typeface="Arial" charset="0"/>
              </a:rPr>
              <a:t> </a:t>
            </a:r>
            <a:r>
              <a:rPr lang="en-US" sz="1600" dirty="0" err="1">
                <a:latin typeface="Arial" charset="0"/>
              </a:rPr>
              <a:t>Ngân</a:t>
            </a:r>
            <a:endParaRPr lang="en-US" sz="1600" dirty="0">
              <a:latin typeface="Arial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C70B74A-95C1-E94F-BAC3-37868D87C8B0}"/>
              </a:ext>
            </a:extLst>
          </p:cNvPr>
          <p:cNvSpPr/>
          <p:nvPr/>
        </p:nvSpPr>
        <p:spPr>
          <a:xfrm>
            <a:off x="1317398" y="1677445"/>
            <a:ext cx="925253" cy="496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2000" i="1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alt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i="1" dirty="0" err="1"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r>
              <a:rPr lang="en-US" alt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A3946A-5FAC-8548-A45E-D03B8C947904}"/>
              </a:ext>
            </a:extLst>
          </p:cNvPr>
          <p:cNvSpPr/>
          <p:nvPr/>
        </p:nvSpPr>
        <p:spPr>
          <a:xfrm>
            <a:off x="2593758" y="4727489"/>
            <a:ext cx="3954601" cy="416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Hà</a:t>
            </a:r>
            <a:r>
              <a:rPr lang="en-US" alt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alt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, 07/2021</a:t>
            </a:r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F2DF040D-AA14-F94E-AB2F-A4745798D2FA}"/>
              </a:ext>
            </a:extLst>
          </p:cNvPr>
          <p:cNvSpPr txBox="1">
            <a:spLocks/>
          </p:cNvSpPr>
          <p:nvPr/>
        </p:nvSpPr>
        <p:spPr>
          <a:xfrm>
            <a:off x="1259632" y="555526"/>
            <a:ext cx="5256584" cy="53816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tích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59632" y="1275607"/>
            <a:ext cx="7091643" cy="316835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Yêu cầu:</a:t>
            </a:r>
          </a:p>
          <a:p>
            <a:pPr lvl="1">
              <a:buFont typeface="Arial" pitchFamily="34" charset="0"/>
              <a:buChar char="•"/>
            </a:pP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Ngôn ngữ phát triển</a:t>
            </a:r>
          </a:p>
          <a:p>
            <a:pPr lvl="1">
              <a:buFont typeface="Arial" pitchFamily="34" charset="0"/>
              <a:buChar char="•"/>
            </a:pP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Yêu cầu giao diện</a:t>
            </a:r>
          </a:p>
          <a:p>
            <a:pPr lvl="1">
              <a:buFont typeface="Arial" pitchFamily="34" charset="0"/>
              <a:buChar char="•"/>
            </a:pP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Yêu cầu chức năng</a:t>
            </a:r>
          </a:p>
          <a:p>
            <a:pPr lvl="1">
              <a:buFont typeface="Arial" pitchFamily="34" charset="0"/>
              <a:buChar char="•"/>
            </a:pP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Yêu cầu phi chức năng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Đối tượng sử dụng:</a:t>
            </a:r>
          </a:p>
          <a:p>
            <a:pPr lvl="1">
              <a:buFont typeface="Arial" pitchFamily="34" charset="0"/>
              <a:buChar char="•"/>
            </a:pP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Quản trị viên hệ thống(admin)</a:t>
            </a:r>
          </a:p>
        </p:txBody>
      </p:sp>
    </p:spTree>
    <p:extLst>
      <p:ext uri="{BB962C8B-B14F-4D97-AF65-F5344CB8AC3E}">
        <p14:creationId xmlns:p14="http://schemas.microsoft.com/office/powerpoint/2010/main" val="1850284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115616" y="195486"/>
            <a:ext cx="6083531" cy="616853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đạt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77"/>
          <p:cNvGrpSpPr>
            <a:grpSpLocks/>
          </p:cNvGrpSpPr>
          <p:nvPr/>
        </p:nvGrpSpPr>
        <p:grpSpPr bwMode="auto">
          <a:xfrm>
            <a:off x="1259632" y="915566"/>
            <a:ext cx="6696744" cy="3672664"/>
            <a:chOff x="576" y="774"/>
            <a:chExt cx="4608" cy="3389"/>
          </a:xfrm>
        </p:grpSpPr>
        <p:sp>
          <p:nvSpPr>
            <p:cNvPr id="7" name="AutoShape 78"/>
            <p:cNvSpPr>
              <a:spLocks noChangeArrowheads="1"/>
            </p:cNvSpPr>
            <p:nvPr/>
          </p:nvSpPr>
          <p:spPr bwMode="auto">
            <a:xfrm>
              <a:off x="576" y="1948"/>
              <a:ext cx="1445" cy="2215"/>
            </a:xfrm>
            <a:prstGeom prst="roundRect">
              <a:avLst>
                <a:gd name="adj" fmla="val 4690"/>
              </a:avLst>
            </a:prstGeom>
            <a:solidFill>
              <a:srgbClr val="FFFFFF"/>
            </a:solidFill>
            <a:ln w="57150">
              <a:solidFill>
                <a:srgbClr val="00B050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8" name="AutoShape 79"/>
            <p:cNvSpPr>
              <a:spLocks noChangeArrowheads="1"/>
            </p:cNvSpPr>
            <p:nvPr/>
          </p:nvSpPr>
          <p:spPr bwMode="auto">
            <a:xfrm>
              <a:off x="712" y="1858"/>
              <a:ext cx="1174" cy="181"/>
            </a:xfrm>
            <a:prstGeom prst="roundRect">
              <a:avLst>
                <a:gd name="adj" fmla="val 50000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9" name="AutoShape 80"/>
            <p:cNvSpPr>
              <a:spLocks noChangeArrowheads="1"/>
            </p:cNvSpPr>
            <p:nvPr/>
          </p:nvSpPr>
          <p:spPr bwMode="auto">
            <a:xfrm flipH="1">
              <a:off x="1773" y="1903"/>
              <a:ext cx="45" cy="91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10" name="AutoShape 81"/>
            <p:cNvSpPr>
              <a:spLocks noChangeArrowheads="1"/>
            </p:cNvSpPr>
            <p:nvPr/>
          </p:nvSpPr>
          <p:spPr bwMode="auto">
            <a:xfrm flipH="1">
              <a:off x="776" y="1903"/>
              <a:ext cx="46" cy="91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11" name="AutoShape 82"/>
            <p:cNvSpPr>
              <a:spLocks noChangeArrowheads="1"/>
            </p:cNvSpPr>
            <p:nvPr/>
          </p:nvSpPr>
          <p:spPr bwMode="auto">
            <a:xfrm>
              <a:off x="2157" y="1677"/>
              <a:ext cx="1446" cy="2192"/>
            </a:xfrm>
            <a:prstGeom prst="roundRect">
              <a:avLst>
                <a:gd name="adj" fmla="val 4690"/>
              </a:avLst>
            </a:prstGeom>
            <a:noFill/>
            <a:ln w="57150">
              <a:solidFill>
                <a:srgbClr val="00B05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12" name="AutoShape 83"/>
            <p:cNvSpPr>
              <a:spLocks noChangeArrowheads="1"/>
            </p:cNvSpPr>
            <p:nvPr/>
          </p:nvSpPr>
          <p:spPr bwMode="auto">
            <a:xfrm>
              <a:off x="2293" y="1587"/>
              <a:ext cx="1174" cy="181"/>
            </a:xfrm>
            <a:prstGeom prst="roundRect">
              <a:avLst>
                <a:gd name="adj" fmla="val 50000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13" name="AutoShape 84"/>
            <p:cNvSpPr>
              <a:spLocks noChangeArrowheads="1"/>
            </p:cNvSpPr>
            <p:nvPr/>
          </p:nvSpPr>
          <p:spPr bwMode="auto">
            <a:xfrm flipH="1">
              <a:off x="3354" y="1632"/>
              <a:ext cx="46" cy="91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14" name="AutoShape 85"/>
            <p:cNvSpPr>
              <a:spLocks noChangeArrowheads="1"/>
            </p:cNvSpPr>
            <p:nvPr/>
          </p:nvSpPr>
          <p:spPr bwMode="auto">
            <a:xfrm flipH="1">
              <a:off x="2358" y="1632"/>
              <a:ext cx="45" cy="91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15" name="AutoShape 86"/>
            <p:cNvSpPr>
              <a:spLocks noChangeArrowheads="1"/>
            </p:cNvSpPr>
            <p:nvPr/>
          </p:nvSpPr>
          <p:spPr bwMode="auto">
            <a:xfrm>
              <a:off x="3738" y="1361"/>
              <a:ext cx="1446" cy="2129"/>
            </a:xfrm>
            <a:prstGeom prst="roundRect">
              <a:avLst>
                <a:gd name="adj" fmla="val 4690"/>
              </a:avLst>
            </a:prstGeom>
            <a:noFill/>
            <a:ln w="57150">
              <a:solidFill>
                <a:srgbClr val="00B05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16" name="AutoShape 87"/>
            <p:cNvSpPr>
              <a:spLocks noChangeArrowheads="1"/>
            </p:cNvSpPr>
            <p:nvPr/>
          </p:nvSpPr>
          <p:spPr bwMode="auto">
            <a:xfrm>
              <a:off x="3874" y="1271"/>
              <a:ext cx="1174" cy="181"/>
            </a:xfrm>
            <a:prstGeom prst="roundRect">
              <a:avLst>
                <a:gd name="adj" fmla="val 50000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17" name="AutoShape 88"/>
            <p:cNvSpPr>
              <a:spLocks noChangeArrowheads="1"/>
            </p:cNvSpPr>
            <p:nvPr/>
          </p:nvSpPr>
          <p:spPr bwMode="auto">
            <a:xfrm flipH="1">
              <a:off x="4936" y="1316"/>
              <a:ext cx="45" cy="90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18" name="AutoShape 89"/>
            <p:cNvSpPr>
              <a:spLocks noChangeArrowheads="1"/>
            </p:cNvSpPr>
            <p:nvPr/>
          </p:nvSpPr>
          <p:spPr bwMode="auto">
            <a:xfrm flipH="1">
              <a:off x="3939" y="1316"/>
              <a:ext cx="45" cy="90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  <p:sp>
          <p:nvSpPr>
            <p:cNvPr id="19" name="Freeform 90"/>
            <p:cNvSpPr>
              <a:spLocks noChangeArrowheads="1"/>
            </p:cNvSpPr>
            <p:nvPr/>
          </p:nvSpPr>
          <p:spPr bwMode="auto">
            <a:xfrm>
              <a:off x="1570" y="1090"/>
              <a:ext cx="924" cy="729"/>
            </a:xfrm>
            <a:custGeom>
              <a:avLst/>
              <a:gdLst>
                <a:gd name="T0" fmla="*/ 0 w 982"/>
                <a:gd name="T1" fmla="*/ 729 h 774"/>
                <a:gd name="T2" fmla="*/ 2 w 982"/>
                <a:gd name="T3" fmla="*/ 725 h 774"/>
                <a:gd name="T4" fmla="*/ 8 w 982"/>
                <a:gd name="T5" fmla="*/ 710 h 774"/>
                <a:gd name="T6" fmla="*/ 15 w 982"/>
                <a:gd name="T7" fmla="*/ 688 h 774"/>
                <a:gd name="T8" fmla="*/ 30 w 982"/>
                <a:gd name="T9" fmla="*/ 657 h 774"/>
                <a:gd name="T10" fmla="*/ 47 w 982"/>
                <a:gd name="T11" fmla="*/ 622 h 774"/>
                <a:gd name="T12" fmla="*/ 72 w 982"/>
                <a:gd name="T13" fmla="*/ 582 h 774"/>
                <a:gd name="T14" fmla="*/ 100 w 982"/>
                <a:gd name="T15" fmla="*/ 541 h 774"/>
                <a:gd name="T16" fmla="*/ 134 w 982"/>
                <a:gd name="T17" fmla="*/ 497 h 774"/>
                <a:gd name="T18" fmla="*/ 175 w 982"/>
                <a:gd name="T19" fmla="*/ 454 h 774"/>
                <a:gd name="T20" fmla="*/ 222 w 982"/>
                <a:gd name="T21" fmla="*/ 413 h 774"/>
                <a:gd name="T22" fmla="*/ 277 w 982"/>
                <a:gd name="T23" fmla="*/ 375 h 774"/>
                <a:gd name="T24" fmla="*/ 339 w 982"/>
                <a:gd name="T25" fmla="*/ 339 h 774"/>
                <a:gd name="T26" fmla="*/ 401 w 982"/>
                <a:gd name="T27" fmla="*/ 313 h 774"/>
                <a:gd name="T28" fmla="*/ 459 w 982"/>
                <a:gd name="T29" fmla="*/ 296 h 774"/>
                <a:gd name="T30" fmla="*/ 512 w 982"/>
                <a:gd name="T31" fmla="*/ 286 h 774"/>
                <a:gd name="T32" fmla="*/ 559 w 982"/>
                <a:gd name="T33" fmla="*/ 283 h 774"/>
                <a:gd name="T34" fmla="*/ 600 w 982"/>
                <a:gd name="T35" fmla="*/ 283 h 774"/>
                <a:gd name="T36" fmla="*/ 638 w 982"/>
                <a:gd name="T37" fmla="*/ 286 h 774"/>
                <a:gd name="T38" fmla="*/ 668 w 982"/>
                <a:gd name="T39" fmla="*/ 294 h 774"/>
                <a:gd name="T40" fmla="*/ 693 w 982"/>
                <a:gd name="T41" fmla="*/ 301 h 774"/>
                <a:gd name="T42" fmla="*/ 709 w 982"/>
                <a:gd name="T43" fmla="*/ 307 h 774"/>
                <a:gd name="T44" fmla="*/ 721 w 982"/>
                <a:gd name="T45" fmla="*/ 313 h 774"/>
                <a:gd name="T46" fmla="*/ 725 w 982"/>
                <a:gd name="T47" fmla="*/ 315 h 774"/>
                <a:gd name="T48" fmla="*/ 640 w 982"/>
                <a:gd name="T49" fmla="*/ 448 h 774"/>
                <a:gd name="T50" fmla="*/ 924 w 982"/>
                <a:gd name="T51" fmla="*/ 348 h 774"/>
                <a:gd name="T52" fmla="*/ 858 w 982"/>
                <a:gd name="T53" fmla="*/ 0 h 774"/>
                <a:gd name="T54" fmla="*/ 804 w 982"/>
                <a:gd name="T55" fmla="*/ 141 h 774"/>
                <a:gd name="T56" fmla="*/ 800 w 982"/>
                <a:gd name="T57" fmla="*/ 139 h 774"/>
                <a:gd name="T58" fmla="*/ 789 w 982"/>
                <a:gd name="T59" fmla="*/ 134 h 774"/>
                <a:gd name="T60" fmla="*/ 773 w 982"/>
                <a:gd name="T61" fmla="*/ 126 h 774"/>
                <a:gd name="T62" fmla="*/ 751 w 982"/>
                <a:gd name="T63" fmla="*/ 119 h 774"/>
                <a:gd name="T64" fmla="*/ 723 w 982"/>
                <a:gd name="T65" fmla="*/ 113 h 774"/>
                <a:gd name="T66" fmla="*/ 689 w 982"/>
                <a:gd name="T67" fmla="*/ 107 h 774"/>
                <a:gd name="T68" fmla="*/ 651 w 982"/>
                <a:gd name="T69" fmla="*/ 104 h 774"/>
                <a:gd name="T70" fmla="*/ 608 w 982"/>
                <a:gd name="T71" fmla="*/ 104 h 774"/>
                <a:gd name="T72" fmla="*/ 561 w 982"/>
                <a:gd name="T73" fmla="*/ 109 h 774"/>
                <a:gd name="T74" fmla="*/ 508 w 982"/>
                <a:gd name="T75" fmla="*/ 119 h 774"/>
                <a:gd name="T76" fmla="*/ 454 w 982"/>
                <a:gd name="T77" fmla="*/ 138 h 774"/>
                <a:gd name="T78" fmla="*/ 397 w 982"/>
                <a:gd name="T79" fmla="*/ 162 h 774"/>
                <a:gd name="T80" fmla="*/ 335 w 982"/>
                <a:gd name="T81" fmla="*/ 198 h 774"/>
                <a:gd name="T82" fmla="*/ 273 w 982"/>
                <a:gd name="T83" fmla="*/ 243 h 774"/>
                <a:gd name="T84" fmla="*/ 216 w 982"/>
                <a:gd name="T85" fmla="*/ 292 h 774"/>
                <a:gd name="T86" fmla="*/ 167 w 982"/>
                <a:gd name="T87" fmla="*/ 343 h 774"/>
                <a:gd name="T88" fmla="*/ 128 w 982"/>
                <a:gd name="T89" fmla="*/ 397 h 774"/>
                <a:gd name="T90" fmla="*/ 94 w 982"/>
                <a:gd name="T91" fmla="*/ 452 h 774"/>
                <a:gd name="T92" fmla="*/ 68 w 982"/>
                <a:gd name="T93" fmla="*/ 505 h 774"/>
                <a:gd name="T94" fmla="*/ 45 w 982"/>
                <a:gd name="T95" fmla="*/ 556 h 774"/>
                <a:gd name="T96" fmla="*/ 28 w 982"/>
                <a:gd name="T97" fmla="*/ 603 h 774"/>
                <a:gd name="T98" fmla="*/ 17 w 982"/>
                <a:gd name="T99" fmla="*/ 644 h 774"/>
                <a:gd name="T100" fmla="*/ 8 w 982"/>
                <a:gd name="T101" fmla="*/ 680 h 774"/>
                <a:gd name="T102" fmla="*/ 4 w 982"/>
                <a:gd name="T103" fmla="*/ 706 h 774"/>
                <a:gd name="T104" fmla="*/ 0 w 982"/>
                <a:gd name="T105" fmla="*/ 723 h 774"/>
                <a:gd name="T106" fmla="*/ 0 w 982"/>
                <a:gd name="T107" fmla="*/ 729 h 774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982" h="774">
                  <a:moveTo>
                    <a:pt x="0" y="774"/>
                  </a:moveTo>
                  <a:lnTo>
                    <a:pt x="2" y="770"/>
                  </a:lnTo>
                  <a:lnTo>
                    <a:pt x="8" y="754"/>
                  </a:lnTo>
                  <a:lnTo>
                    <a:pt x="16" y="730"/>
                  </a:lnTo>
                  <a:lnTo>
                    <a:pt x="32" y="698"/>
                  </a:lnTo>
                  <a:lnTo>
                    <a:pt x="50" y="660"/>
                  </a:lnTo>
                  <a:lnTo>
                    <a:pt x="76" y="618"/>
                  </a:lnTo>
                  <a:lnTo>
                    <a:pt x="106" y="574"/>
                  </a:lnTo>
                  <a:lnTo>
                    <a:pt x="142" y="528"/>
                  </a:lnTo>
                  <a:lnTo>
                    <a:pt x="186" y="482"/>
                  </a:lnTo>
                  <a:lnTo>
                    <a:pt x="236" y="438"/>
                  </a:lnTo>
                  <a:lnTo>
                    <a:pt x="294" y="398"/>
                  </a:lnTo>
                  <a:lnTo>
                    <a:pt x="360" y="360"/>
                  </a:lnTo>
                  <a:lnTo>
                    <a:pt x="426" y="332"/>
                  </a:lnTo>
                  <a:lnTo>
                    <a:pt x="488" y="314"/>
                  </a:lnTo>
                  <a:lnTo>
                    <a:pt x="544" y="304"/>
                  </a:lnTo>
                  <a:lnTo>
                    <a:pt x="594" y="300"/>
                  </a:lnTo>
                  <a:lnTo>
                    <a:pt x="638" y="300"/>
                  </a:lnTo>
                  <a:lnTo>
                    <a:pt x="678" y="304"/>
                  </a:lnTo>
                  <a:lnTo>
                    <a:pt x="710" y="312"/>
                  </a:lnTo>
                  <a:lnTo>
                    <a:pt x="736" y="320"/>
                  </a:lnTo>
                  <a:lnTo>
                    <a:pt x="754" y="326"/>
                  </a:lnTo>
                  <a:lnTo>
                    <a:pt x="766" y="332"/>
                  </a:lnTo>
                  <a:lnTo>
                    <a:pt x="770" y="334"/>
                  </a:lnTo>
                  <a:lnTo>
                    <a:pt x="680" y="476"/>
                  </a:lnTo>
                  <a:lnTo>
                    <a:pt x="982" y="370"/>
                  </a:lnTo>
                  <a:lnTo>
                    <a:pt x="912" y="0"/>
                  </a:lnTo>
                  <a:lnTo>
                    <a:pt x="854" y="150"/>
                  </a:lnTo>
                  <a:lnTo>
                    <a:pt x="850" y="148"/>
                  </a:lnTo>
                  <a:lnTo>
                    <a:pt x="838" y="142"/>
                  </a:lnTo>
                  <a:lnTo>
                    <a:pt x="822" y="134"/>
                  </a:lnTo>
                  <a:lnTo>
                    <a:pt x="798" y="126"/>
                  </a:lnTo>
                  <a:lnTo>
                    <a:pt x="768" y="120"/>
                  </a:lnTo>
                  <a:lnTo>
                    <a:pt x="732" y="114"/>
                  </a:lnTo>
                  <a:lnTo>
                    <a:pt x="692" y="110"/>
                  </a:lnTo>
                  <a:lnTo>
                    <a:pt x="646" y="110"/>
                  </a:lnTo>
                  <a:lnTo>
                    <a:pt x="596" y="116"/>
                  </a:lnTo>
                  <a:lnTo>
                    <a:pt x="540" y="126"/>
                  </a:lnTo>
                  <a:lnTo>
                    <a:pt x="482" y="146"/>
                  </a:lnTo>
                  <a:lnTo>
                    <a:pt x="422" y="172"/>
                  </a:lnTo>
                  <a:lnTo>
                    <a:pt x="356" y="210"/>
                  </a:lnTo>
                  <a:lnTo>
                    <a:pt x="290" y="258"/>
                  </a:lnTo>
                  <a:lnTo>
                    <a:pt x="230" y="310"/>
                  </a:lnTo>
                  <a:lnTo>
                    <a:pt x="178" y="364"/>
                  </a:lnTo>
                  <a:lnTo>
                    <a:pt x="136" y="422"/>
                  </a:lnTo>
                  <a:lnTo>
                    <a:pt x="100" y="480"/>
                  </a:lnTo>
                  <a:lnTo>
                    <a:pt x="72" y="536"/>
                  </a:lnTo>
                  <a:lnTo>
                    <a:pt x="48" y="590"/>
                  </a:lnTo>
                  <a:lnTo>
                    <a:pt x="30" y="640"/>
                  </a:lnTo>
                  <a:lnTo>
                    <a:pt x="18" y="684"/>
                  </a:lnTo>
                  <a:lnTo>
                    <a:pt x="8" y="722"/>
                  </a:lnTo>
                  <a:lnTo>
                    <a:pt x="4" y="750"/>
                  </a:lnTo>
                  <a:lnTo>
                    <a:pt x="0" y="768"/>
                  </a:lnTo>
                  <a:lnTo>
                    <a:pt x="0" y="774"/>
                  </a:lnTo>
                </a:path>
              </a:pathLst>
            </a:cu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0" name="Freeform 91"/>
            <p:cNvSpPr>
              <a:spLocks noChangeArrowheads="1"/>
            </p:cNvSpPr>
            <p:nvPr/>
          </p:nvSpPr>
          <p:spPr bwMode="auto">
            <a:xfrm>
              <a:off x="3196" y="774"/>
              <a:ext cx="924" cy="728"/>
            </a:xfrm>
            <a:custGeom>
              <a:avLst/>
              <a:gdLst>
                <a:gd name="T0" fmla="*/ 0 w 982"/>
                <a:gd name="T1" fmla="*/ 728 h 774"/>
                <a:gd name="T2" fmla="*/ 2 w 982"/>
                <a:gd name="T3" fmla="*/ 724 h 774"/>
                <a:gd name="T4" fmla="*/ 8 w 982"/>
                <a:gd name="T5" fmla="*/ 709 h 774"/>
                <a:gd name="T6" fmla="*/ 15 w 982"/>
                <a:gd name="T7" fmla="*/ 687 h 774"/>
                <a:gd name="T8" fmla="*/ 30 w 982"/>
                <a:gd name="T9" fmla="*/ 657 h 774"/>
                <a:gd name="T10" fmla="*/ 47 w 982"/>
                <a:gd name="T11" fmla="*/ 621 h 774"/>
                <a:gd name="T12" fmla="*/ 72 w 982"/>
                <a:gd name="T13" fmla="*/ 581 h 774"/>
                <a:gd name="T14" fmla="*/ 100 w 982"/>
                <a:gd name="T15" fmla="*/ 540 h 774"/>
                <a:gd name="T16" fmla="*/ 134 w 982"/>
                <a:gd name="T17" fmla="*/ 497 h 774"/>
                <a:gd name="T18" fmla="*/ 175 w 982"/>
                <a:gd name="T19" fmla="*/ 453 h 774"/>
                <a:gd name="T20" fmla="*/ 222 w 982"/>
                <a:gd name="T21" fmla="*/ 412 h 774"/>
                <a:gd name="T22" fmla="*/ 277 w 982"/>
                <a:gd name="T23" fmla="*/ 374 h 774"/>
                <a:gd name="T24" fmla="*/ 339 w 982"/>
                <a:gd name="T25" fmla="*/ 339 h 774"/>
                <a:gd name="T26" fmla="*/ 401 w 982"/>
                <a:gd name="T27" fmla="*/ 312 h 774"/>
                <a:gd name="T28" fmla="*/ 459 w 982"/>
                <a:gd name="T29" fmla="*/ 295 h 774"/>
                <a:gd name="T30" fmla="*/ 512 w 982"/>
                <a:gd name="T31" fmla="*/ 286 h 774"/>
                <a:gd name="T32" fmla="*/ 559 w 982"/>
                <a:gd name="T33" fmla="*/ 282 h 774"/>
                <a:gd name="T34" fmla="*/ 600 w 982"/>
                <a:gd name="T35" fmla="*/ 282 h 774"/>
                <a:gd name="T36" fmla="*/ 638 w 982"/>
                <a:gd name="T37" fmla="*/ 286 h 774"/>
                <a:gd name="T38" fmla="*/ 668 w 982"/>
                <a:gd name="T39" fmla="*/ 293 h 774"/>
                <a:gd name="T40" fmla="*/ 693 w 982"/>
                <a:gd name="T41" fmla="*/ 301 h 774"/>
                <a:gd name="T42" fmla="*/ 709 w 982"/>
                <a:gd name="T43" fmla="*/ 307 h 774"/>
                <a:gd name="T44" fmla="*/ 721 w 982"/>
                <a:gd name="T45" fmla="*/ 312 h 774"/>
                <a:gd name="T46" fmla="*/ 725 w 982"/>
                <a:gd name="T47" fmla="*/ 314 h 774"/>
                <a:gd name="T48" fmla="*/ 640 w 982"/>
                <a:gd name="T49" fmla="*/ 448 h 774"/>
                <a:gd name="T50" fmla="*/ 924 w 982"/>
                <a:gd name="T51" fmla="*/ 348 h 774"/>
                <a:gd name="T52" fmla="*/ 858 w 982"/>
                <a:gd name="T53" fmla="*/ 0 h 774"/>
                <a:gd name="T54" fmla="*/ 804 w 982"/>
                <a:gd name="T55" fmla="*/ 141 h 774"/>
                <a:gd name="T56" fmla="*/ 800 w 982"/>
                <a:gd name="T57" fmla="*/ 139 h 774"/>
                <a:gd name="T58" fmla="*/ 789 w 982"/>
                <a:gd name="T59" fmla="*/ 134 h 774"/>
                <a:gd name="T60" fmla="*/ 773 w 982"/>
                <a:gd name="T61" fmla="*/ 126 h 774"/>
                <a:gd name="T62" fmla="*/ 751 w 982"/>
                <a:gd name="T63" fmla="*/ 119 h 774"/>
                <a:gd name="T64" fmla="*/ 723 w 982"/>
                <a:gd name="T65" fmla="*/ 113 h 774"/>
                <a:gd name="T66" fmla="*/ 689 w 982"/>
                <a:gd name="T67" fmla="*/ 107 h 774"/>
                <a:gd name="T68" fmla="*/ 651 w 982"/>
                <a:gd name="T69" fmla="*/ 103 h 774"/>
                <a:gd name="T70" fmla="*/ 608 w 982"/>
                <a:gd name="T71" fmla="*/ 103 h 774"/>
                <a:gd name="T72" fmla="*/ 561 w 982"/>
                <a:gd name="T73" fmla="*/ 109 h 774"/>
                <a:gd name="T74" fmla="*/ 508 w 982"/>
                <a:gd name="T75" fmla="*/ 119 h 774"/>
                <a:gd name="T76" fmla="*/ 454 w 982"/>
                <a:gd name="T77" fmla="*/ 137 h 774"/>
                <a:gd name="T78" fmla="*/ 397 w 982"/>
                <a:gd name="T79" fmla="*/ 162 h 774"/>
                <a:gd name="T80" fmla="*/ 335 w 982"/>
                <a:gd name="T81" fmla="*/ 198 h 774"/>
                <a:gd name="T82" fmla="*/ 273 w 982"/>
                <a:gd name="T83" fmla="*/ 243 h 774"/>
                <a:gd name="T84" fmla="*/ 216 w 982"/>
                <a:gd name="T85" fmla="*/ 292 h 774"/>
                <a:gd name="T86" fmla="*/ 167 w 982"/>
                <a:gd name="T87" fmla="*/ 342 h 774"/>
                <a:gd name="T88" fmla="*/ 128 w 982"/>
                <a:gd name="T89" fmla="*/ 397 h 774"/>
                <a:gd name="T90" fmla="*/ 94 w 982"/>
                <a:gd name="T91" fmla="*/ 451 h 774"/>
                <a:gd name="T92" fmla="*/ 68 w 982"/>
                <a:gd name="T93" fmla="*/ 504 h 774"/>
                <a:gd name="T94" fmla="*/ 45 w 982"/>
                <a:gd name="T95" fmla="*/ 555 h 774"/>
                <a:gd name="T96" fmla="*/ 28 w 982"/>
                <a:gd name="T97" fmla="*/ 602 h 774"/>
                <a:gd name="T98" fmla="*/ 17 w 982"/>
                <a:gd name="T99" fmla="*/ 643 h 774"/>
                <a:gd name="T100" fmla="*/ 8 w 982"/>
                <a:gd name="T101" fmla="*/ 679 h 774"/>
                <a:gd name="T102" fmla="*/ 4 w 982"/>
                <a:gd name="T103" fmla="*/ 705 h 774"/>
                <a:gd name="T104" fmla="*/ 0 w 982"/>
                <a:gd name="T105" fmla="*/ 722 h 774"/>
                <a:gd name="T106" fmla="*/ 0 w 982"/>
                <a:gd name="T107" fmla="*/ 728 h 774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982" h="774">
                  <a:moveTo>
                    <a:pt x="0" y="774"/>
                  </a:moveTo>
                  <a:lnTo>
                    <a:pt x="2" y="770"/>
                  </a:lnTo>
                  <a:lnTo>
                    <a:pt x="8" y="754"/>
                  </a:lnTo>
                  <a:lnTo>
                    <a:pt x="16" y="730"/>
                  </a:lnTo>
                  <a:lnTo>
                    <a:pt x="32" y="698"/>
                  </a:lnTo>
                  <a:lnTo>
                    <a:pt x="50" y="660"/>
                  </a:lnTo>
                  <a:lnTo>
                    <a:pt x="76" y="618"/>
                  </a:lnTo>
                  <a:lnTo>
                    <a:pt x="106" y="574"/>
                  </a:lnTo>
                  <a:lnTo>
                    <a:pt x="142" y="528"/>
                  </a:lnTo>
                  <a:lnTo>
                    <a:pt x="186" y="482"/>
                  </a:lnTo>
                  <a:lnTo>
                    <a:pt x="236" y="438"/>
                  </a:lnTo>
                  <a:lnTo>
                    <a:pt x="294" y="398"/>
                  </a:lnTo>
                  <a:lnTo>
                    <a:pt x="360" y="360"/>
                  </a:lnTo>
                  <a:lnTo>
                    <a:pt x="426" y="332"/>
                  </a:lnTo>
                  <a:lnTo>
                    <a:pt x="488" y="314"/>
                  </a:lnTo>
                  <a:lnTo>
                    <a:pt x="544" y="304"/>
                  </a:lnTo>
                  <a:lnTo>
                    <a:pt x="594" y="300"/>
                  </a:lnTo>
                  <a:lnTo>
                    <a:pt x="638" y="300"/>
                  </a:lnTo>
                  <a:lnTo>
                    <a:pt x="678" y="304"/>
                  </a:lnTo>
                  <a:lnTo>
                    <a:pt x="710" y="312"/>
                  </a:lnTo>
                  <a:lnTo>
                    <a:pt x="736" y="320"/>
                  </a:lnTo>
                  <a:lnTo>
                    <a:pt x="754" y="326"/>
                  </a:lnTo>
                  <a:lnTo>
                    <a:pt x="766" y="332"/>
                  </a:lnTo>
                  <a:lnTo>
                    <a:pt x="770" y="334"/>
                  </a:lnTo>
                  <a:lnTo>
                    <a:pt x="680" y="476"/>
                  </a:lnTo>
                  <a:lnTo>
                    <a:pt x="982" y="370"/>
                  </a:lnTo>
                  <a:lnTo>
                    <a:pt x="912" y="0"/>
                  </a:lnTo>
                  <a:lnTo>
                    <a:pt x="854" y="150"/>
                  </a:lnTo>
                  <a:lnTo>
                    <a:pt x="850" y="148"/>
                  </a:lnTo>
                  <a:lnTo>
                    <a:pt x="838" y="142"/>
                  </a:lnTo>
                  <a:lnTo>
                    <a:pt x="822" y="134"/>
                  </a:lnTo>
                  <a:lnTo>
                    <a:pt x="798" y="126"/>
                  </a:lnTo>
                  <a:lnTo>
                    <a:pt x="768" y="120"/>
                  </a:lnTo>
                  <a:lnTo>
                    <a:pt x="732" y="114"/>
                  </a:lnTo>
                  <a:lnTo>
                    <a:pt x="692" y="110"/>
                  </a:lnTo>
                  <a:lnTo>
                    <a:pt x="646" y="110"/>
                  </a:lnTo>
                  <a:lnTo>
                    <a:pt x="596" y="116"/>
                  </a:lnTo>
                  <a:lnTo>
                    <a:pt x="540" y="126"/>
                  </a:lnTo>
                  <a:lnTo>
                    <a:pt x="482" y="146"/>
                  </a:lnTo>
                  <a:lnTo>
                    <a:pt x="422" y="172"/>
                  </a:lnTo>
                  <a:lnTo>
                    <a:pt x="356" y="210"/>
                  </a:lnTo>
                  <a:lnTo>
                    <a:pt x="290" y="258"/>
                  </a:lnTo>
                  <a:lnTo>
                    <a:pt x="230" y="310"/>
                  </a:lnTo>
                  <a:lnTo>
                    <a:pt x="178" y="364"/>
                  </a:lnTo>
                  <a:lnTo>
                    <a:pt x="136" y="422"/>
                  </a:lnTo>
                  <a:lnTo>
                    <a:pt x="100" y="480"/>
                  </a:lnTo>
                  <a:lnTo>
                    <a:pt x="72" y="536"/>
                  </a:lnTo>
                  <a:lnTo>
                    <a:pt x="48" y="590"/>
                  </a:lnTo>
                  <a:lnTo>
                    <a:pt x="30" y="640"/>
                  </a:lnTo>
                  <a:lnTo>
                    <a:pt x="18" y="684"/>
                  </a:lnTo>
                  <a:lnTo>
                    <a:pt x="8" y="722"/>
                  </a:lnTo>
                  <a:lnTo>
                    <a:pt x="4" y="750"/>
                  </a:lnTo>
                  <a:lnTo>
                    <a:pt x="0" y="768"/>
                  </a:lnTo>
                  <a:lnTo>
                    <a:pt x="0" y="774"/>
                  </a:lnTo>
                </a:path>
              </a:pathLst>
            </a:cu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21" name="Text Box 92"/>
            <p:cNvSpPr txBox="1">
              <a:spLocks noChangeArrowheads="1"/>
            </p:cNvSpPr>
            <p:nvPr/>
          </p:nvSpPr>
          <p:spPr bwMode="auto">
            <a:xfrm>
              <a:off x="1204" y="1842"/>
              <a:ext cx="181" cy="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/>
              <a:r>
                <a:rPr lang="en-US" altLang="en-US" sz="1100" b="1" dirty="0">
                  <a:solidFill>
                    <a:srgbClr val="FFFFFF"/>
                  </a:solidFill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22" name="Text Box 93"/>
            <p:cNvSpPr txBox="1">
              <a:spLocks noChangeArrowheads="1"/>
            </p:cNvSpPr>
            <p:nvPr/>
          </p:nvSpPr>
          <p:spPr bwMode="auto">
            <a:xfrm>
              <a:off x="2773" y="1572"/>
              <a:ext cx="208" cy="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/>
              <a:r>
                <a:rPr lang="en-US" altLang="en-US" sz="1100" b="1" dirty="0">
                  <a:solidFill>
                    <a:srgbClr val="FFFFFF"/>
                  </a:solidFill>
                </a:rPr>
                <a:t>2 </a:t>
              </a:r>
            </a:p>
          </p:txBody>
        </p:sp>
        <p:sp>
          <p:nvSpPr>
            <p:cNvPr id="24" name="Text Box 94"/>
            <p:cNvSpPr txBox="1">
              <a:spLocks noChangeArrowheads="1"/>
            </p:cNvSpPr>
            <p:nvPr/>
          </p:nvSpPr>
          <p:spPr bwMode="auto">
            <a:xfrm>
              <a:off x="4357" y="1260"/>
              <a:ext cx="208" cy="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/>
              <a:r>
                <a:rPr lang="en-US" altLang="en-US" sz="1100" b="1" dirty="0">
                  <a:solidFill>
                    <a:srgbClr val="FFFFFF"/>
                  </a:solidFill>
                </a:rPr>
                <a:t>3 </a:t>
              </a:r>
            </a:p>
          </p:txBody>
        </p:sp>
        <p:sp>
          <p:nvSpPr>
            <p:cNvPr id="25" name="Text Box 95"/>
            <p:cNvSpPr txBox="1">
              <a:spLocks noChangeArrowheads="1"/>
            </p:cNvSpPr>
            <p:nvPr/>
          </p:nvSpPr>
          <p:spPr bwMode="auto">
            <a:xfrm>
              <a:off x="663" y="2212"/>
              <a:ext cx="1300" cy="1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r>
                <a:rPr lang="en-US" altLang="en-US" sz="1600" dirty="0" err="1"/>
                <a:t>Tìm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hiểu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ảo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hóa</a:t>
              </a:r>
              <a:r>
                <a:rPr lang="en-US" altLang="en-US" sz="1600" dirty="0"/>
                <a:t>   </a:t>
              </a:r>
              <a:r>
                <a:rPr lang="en-US" altLang="en-US" sz="1600" dirty="0" err="1"/>
                <a:t>và</a:t>
              </a:r>
              <a:r>
                <a:rPr lang="en-US" altLang="en-US" sz="1600" dirty="0"/>
                <a:t> Docker </a:t>
              </a:r>
              <a:r>
                <a:rPr lang="en-US" altLang="en-US" sz="1600" dirty="0" err="1"/>
                <a:t>và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tác</a:t>
              </a:r>
              <a:r>
                <a:rPr lang="en-US" altLang="en-US" sz="1600" dirty="0"/>
                <a:t>  </a:t>
              </a:r>
              <a:r>
                <a:rPr lang="en-US" altLang="en-US" sz="1600" dirty="0" err="1"/>
                <a:t>dụng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của</a:t>
              </a:r>
              <a:r>
                <a:rPr lang="en-US" altLang="en-US" sz="1600" dirty="0"/>
                <a:t> Docker  </a:t>
              </a:r>
              <a:r>
                <a:rPr lang="en-US" altLang="en-US" sz="1600" dirty="0" err="1"/>
                <a:t>trong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việc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xây</a:t>
              </a:r>
              <a:r>
                <a:rPr lang="en-US" altLang="en-US" sz="1600" dirty="0"/>
                <a:t>      </a:t>
              </a:r>
              <a:r>
                <a:rPr lang="en-US" altLang="en-US" sz="1600" dirty="0" err="1"/>
                <a:t>dựng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và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triển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khai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ứng</a:t>
              </a:r>
              <a:r>
                <a:rPr lang="en-US" altLang="en-US" sz="1600" dirty="0"/>
                <a:t> </a:t>
              </a:r>
              <a:r>
                <a:rPr lang="en-US" altLang="en-US" sz="1600" dirty="0" err="1"/>
                <a:t>dụng</a:t>
              </a:r>
              <a:endParaRPr lang="en-US" altLang="en-US" sz="1600" dirty="0"/>
            </a:p>
          </p:txBody>
        </p:sp>
        <p:sp>
          <p:nvSpPr>
            <p:cNvPr id="26" name="Text Box 96"/>
            <p:cNvSpPr txBox="1">
              <a:spLocks noChangeArrowheads="1"/>
            </p:cNvSpPr>
            <p:nvPr/>
          </p:nvSpPr>
          <p:spPr bwMode="auto">
            <a:xfrm>
              <a:off x="2208" y="1824"/>
              <a:ext cx="1344" cy="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altLang="en-US" sz="1600" dirty="0"/>
            </a:p>
          </p:txBody>
        </p:sp>
      </p:grpSp>
      <p:sp>
        <p:nvSpPr>
          <p:cNvPr id="28" name="Text Box 95"/>
          <p:cNvSpPr txBox="1">
            <a:spLocks noChangeArrowheads="1"/>
          </p:cNvSpPr>
          <p:nvPr/>
        </p:nvSpPr>
        <p:spPr bwMode="auto">
          <a:xfrm>
            <a:off x="3650807" y="2163218"/>
            <a:ext cx="1953217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600" dirty="0" err="1"/>
              <a:t>Tạo</a:t>
            </a:r>
            <a:r>
              <a:rPr lang="en-US" altLang="en-US" sz="1600" dirty="0"/>
              <a:t> </a:t>
            </a:r>
            <a:r>
              <a:rPr lang="en-US" altLang="en-US" sz="1600" dirty="0" err="1"/>
              <a:t>dockerfile</a:t>
            </a:r>
            <a:r>
              <a:rPr lang="en-US" altLang="en-US" sz="1600" dirty="0"/>
              <a:t> </a:t>
            </a:r>
            <a:r>
              <a:rPr lang="en-US" altLang="en-US" sz="1600" dirty="0" err="1"/>
              <a:t>để</a:t>
            </a:r>
            <a:r>
              <a:rPr lang="en-US" altLang="en-US" sz="1600" dirty="0"/>
              <a:t>   build image </a:t>
            </a:r>
            <a:r>
              <a:rPr lang="en-US" altLang="en-US" sz="1600" dirty="0" err="1"/>
              <a:t>và</a:t>
            </a:r>
            <a:r>
              <a:rPr lang="en-US" altLang="en-US" sz="1600" dirty="0"/>
              <a:t> run container </a:t>
            </a:r>
            <a:r>
              <a:rPr lang="en-US" altLang="en-US" sz="1600" dirty="0" err="1"/>
              <a:t>và</a:t>
            </a:r>
            <a:r>
              <a:rPr lang="en-US" altLang="en-US" sz="1600" dirty="0"/>
              <a:t> </a:t>
            </a:r>
            <a:r>
              <a:rPr lang="en-US" altLang="en-US" sz="1600" dirty="0" err="1"/>
              <a:t>tạo</a:t>
            </a:r>
            <a:r>
              <a:rPr lang="en-US" altLang="en-US" sz="1600" dirty="0"/>
              <a:t> file docker compose   </a:t>
            </a:r>
            <a:r>
              <a:rPr lang="en-US" altLang="en-US" sz="1600" dirty="0" err="1"/>
              <a:t>hỗ</a:t>
            </a:r>
            <a:r>
              <a:rPr lang="en-US" altLang="en-US" sz="1600" dirty="0"/>
              <a:t> </a:t>
            </a:r>
            <a:r>
              <a:rPr lang="en-US" altLang="en-US" sz="1600" dirty="0" err="1"/>
              <a:t>trợ</a:t>
            </a:r>
            <a:r>
              <a:rPr lang="en-US" altLang="en-US" sz="1600" dirty="0"/>
              <a:t> </a:t>
            </a:r>
            <a:r>
              <a:rPr lang="en-US" altLang="en-US" sz="1600" dirty="0" err="1"/>
              <a:t>triển</a:t>
            </a:r>
            <a:r>
              <a:rPr lang="en-US" altLang="en-US" sz="1600" dirty="0"/>
              <a:t> </a:t>
            </a:r>
            <a:r>
              <a:rPr lang="en-US" altLang="en-US" sz="1600" dirty="0" err="1"/>
              <a:t>khai</a:t>
            </a:r>
            <a:r>
              <a:rPr lang="en-US" altLang="en-US" sz="1600" dirty="0"/>
              <a:t>     </a:t>
            </a:r>
            <a:r>
              <a:rPr lang="en-US" altLang="en-US" sz="1600" dirty="0" err="1"/>
              <a:t>bằng</a:t>
            </a:r>
            <a:r>
              <a:rPr lang="en-US" altLang="en-US" sz="1600" dirty="0"/>
              <a:t> </a:t>
            </a:r>
            <a:r>
              <a:rPr lang="en-US" altLang="en-US" sz="1600" dirty="0" err="1"/>
              <a:t>một</a:t>
            </a:r>
            <a:r>
              <a:rPr lang="en-US" altLang="en-US" sz="1600" dirty="0"/>
              <a:t> </a:t>
            </a:r>
            <a:r>
              <a:rPr lang="en-US" altLang="en-US" sz="1600" dirty="0" err="1"/>
              <a:t>vài</a:t>
            </a:r>
            <a:r>
              <a:rPr lang="en-US" altLang="en-US" sz="1600" dirty="0"/>
              <a:t> </a:t>
            </a:r>
            <a:r>
              <a:rPr lang="en-US" altLang="en-US" sz="1600" dirty="0" err="1"/>
              <a:t>câu</a:t>
            </a:r>
            <a:r>
              <a:rPr lang="en-US" altLang="en-US" sz="1600" dirty="0"/>
              <a:t>    </a:t>
            </a:r>
            <a:r>
              <a:rPr lang="en-US" altLang="en-US" sz="1600" dirty="0" err="1"/>
              <a:t>lệnh</a:t>
            </a:r>
            <a:r>
              <a:rPr lang="en-US" altLang="en-US" sz="1600" dirty="0"/>
              <a:t> </a:t>
            </a:r>
            <a:r>
              <a:rPr lang="en-US" altLang="en-US" sz="1600" dirty="0" err="1"/>
              <a:t>đơn</a:t>
            </a:r>
            <a:r>
              <a:rPr lang="en-US" altLang="en-US" sz="1600" dirty="0"/>
              <a:t> </a:t>
            </a:r>
            <a:r>
              <a:rPr lang="en-US" altLang="en-US" sz="1600" dirty="0" err="1"/>
              <a:t>giản</a:t>
            </a:r>
            <a:endParaRPr lang="en-US" altLang="en-US" sz="1600" dirty="0"/>
          </a:p>
        </p:txBody>
      </p:sp>
      <p:sp>
        <p:nvSpPr>
          <p:cNvPr id="29" name="Text Box 95"/>
          <p:cNvSpPr txBox="1">
            <a:spLocks noChangeArrowheads="1"/>
          </p:cNvSpPr>
          <p:nvPr/>
        </p:nvSpPr>
        <p:spPr bwMode="auto">
          <a:xfrm>
            <a:off x="5935130" y="1863994"/>
            <a:ext cx="1982423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1600" dirty="0" err="1"/>
              <a:t>Sử</a:t>
            </a:r>
            <a:r>
              <a:rPr lang="en-US" altLang="en-US" sz="1600" dirty="0"/>
              <a:t> </a:t>
            </a:r>
            <a:r>
              <a:rPr lang="en-US" altLang="en-US" sz="1600" dirty="0" err="1"/>
              <a:t>dụng</a:t>
            </a:r>
            <a:r>
              <a:rPr lang="en-US" altLang="en-US" sz="1600" dirty="0"/>
              <a:t> Docker </a:t>
            </a:r>
            <a:r>
              <a:rPr lang="en-US" altLang="en-US" sz="1600" dirty="0" err="1"/>
              <a:t>để</a:t>
            </a:r>
            <a:r>
              <a:rPr lang="en-US" altLang="en-US" sz="1600" dirty="0"/>
              <a:t> </a:t>
            </a:r>
            <a:r>
              <a:rPr lang="en-US" altLang="en-US" sz="1600" dirty="0" err="1"/>
              <a:t>triển</a:t>
            </a:r>
            <a:r>
              <a:rPr lang="en-US" altLang="en-US" sz="1600" dirty="0"/>
              <a:t> </a:t>
            </a:r>
            <a:r>
              <a:rPr lang="en-US" altLang="en-US" sz="1600" dirty="0" err="1"/>
              <a:t>khai</a:t>
            </a:r>
            <a:r>
              <a:rPr lang="en-US" altLang="en-US" sz="1600" dirty="0"/>
              <a:t> </a:t>
            </a:r>
            <a:r>
              <a:rPr lang="en-US" altLang="en-US" sz="1600" dirty="0" err="1"/>
              <a:t>ứng</a:t>
            </a:r>
            <a:r>
              <a:rPr lang="en-US" altLang="en-US" sz="1600" dirty="0"/>
              <a:t> </a:t>
            </a:r>
            <a:r>
              <a:rPr lang="en-US" altLang="en-US" sz="1600" dirty="0" err="1"/>
              <a:t>dụng</a:t>
            </a:r>
            <a:r>
              <a:rPr lang="en-US" altLang="en-US" sz="1600" dirty="0"/>
              <a:t> ở </a:t>
            </a:r>
            <a:r>
              <a:rPr lang="en-US" altLang="en-US" sz="1600" dirty="0" err="1"/>
              <a:t>bất</a:t>
            </a:r>
            <a:r>
              <a:rPr lang="en-US" altLang="en-US" sz="1600" dirty="0"/>
              <a:t> </a:t>
            </a:r>
            <a:r>
              <a:rPr lang="en-US" altLang="en-US" sz="1600" dirty="0" err="1"/>
              <a:t>cứ</a:t>
            </a:r>
            <a:r>
              <a:rPr lang="en-US" altLang="en-US" sz="1600" dirty="0"/>
              <a:t> </a:t>
            </a:r>
            <a:r>
              <a:rPr lang="en-US" altLang="en-US" sz="1600" dirty="0" err="1"/>
              <a:t>đâu</a:t>
            </a:r>
            <a:r>
              <a:rPr lang="en-US" altLang="en-US" sz="1600" dirty="0"/>
              <a:t> </a:t>
            </a:r>
            <a:r>
              <a:rPr lang="en-US" altLang="en-US" sz="1600" dirty="0" err="1"/>
              <a:t>mà</a:t>
            </a:r>
            <a:r>
              <a:rPr lang="en-US" altLang="en-US" sz="1600" dirty="0"/>
              <a:t>    </a:t>
            </a:r>
            <a:r>
              <a:rPr lang="en-US" altLang="en-US" sz="1600" dirty="0" err="1"/>
              <a:t>không</a:t>
            </a:r>
            <a:r>
              <a:rPr lang="en-US" altLang="en-US" sz="1600" dirty="0"/>
              <a:t> </a:t>
            </a:r>
            <a:r>
              <a:rPr lang="en-US" altLang="en-US" sz="1600" dirty="0" err="1"/>
              <a:t>phải</a:t>
            </a:r>
            <a:r>
              <a:rPr lang="en-US" altLang="en-US" sz="1600" dirty="0"/>
              <a:t> </a:t>
            </a:r>
            <a:r>
              <a:rPr lang="en-US" altLang="en-US" sz="1600" dirty="0" err="1"/>
              <a:t>thiết</a:t>
            </a:r>
            <a:r>
              <a:rPr lang="en-US" altLang="en-US" sz="1600" dirty="0"/>
              <a:t> </a:t>
            </a:r>
            <a:r>
              <a:rPr lang="en-US" altLang="en-US" sz="1600" dirty="0" err="1"/>
              <a:t>lập</a:t>
            </a:r>
            <a:r>
              <a:rPr lang="en-US" altLang="en-US" sz="1600" dirty="0"/>
              <a:t> </a:t>
            </a:r>
            <a:r>
              <a:rPr lang="en-US" altLang="en-US" sz="1600" dirty="0" err="1"/>
              <a:t>lại</a:t>
            </a:r>
            <a:r>
              <a:rPr lang="en-US" altLang="en-US" sz="1600" dirty="0"/>
              <a:t> </a:t>
            </a:r>
            <a:r>
              <a:rPr lang="en-US" altLang="en-US" sz="1600" dirty="0" err="1"/>
              <a:t>các</a:t>
            </a:r>
            <a:r>
              <a:rPr lang="en-US" altLang="en-US" sz="1600" dirty="0"/>
              <a:t> </a:t>
            </a:r>
            <a:r>
              <a:rPr lang="en-US" altLang="en-US" sz="1600" dirty="0" err="1"/>
              <a:t>môi</a:t>
            </a:r>
            <a:r>
              <a:rPr lang="en-US" altLang="en-US" sz="1600" dirty="0"/>
              <a:t> </a:t>
            </a:r>
            <a:r>
              <a:rPr lang="en-US" altLang="en-US" sz="1600" dirty="0" err="1"/>
              <a:t>trường</a:t>
            </a:r>
            <a:r>
              <a:rPr lang="en-US" altLang="en-US" sz="1600" dirty="0"/>
              <a:t>  </a:t>
            </a:r>
            <a:r>
              <a:rPr lang="en-US" altLang="en-US" sz="1600" dirty="0" err="1"/>
              <a:t>chạy</a:t>
            </a:r>
            <a:r>
              <a:rPr lang="en-US" altLang="en-US" sz="1600" dirty="0"/>
              <a:t> </a:t>
            </a:r>
            <a:r>
              <a:rPr lang="en-US" altLang="en-US" sz="1600" dirty="0" err="1"/>
              <a:t>cho</a:t>
            </a:r>
            <a:r>
              <a:rPr lang="en-US" altLang="en-US" sz="1600" dirty="0"/>
              <a:t> </a:t>
            </a:r>
            <a:r>
              <a:rPr lang="en-US" altLang="en-US" sz="1600" dirty="0" err="1"/>
              <a:t>ứng</a:t>
            </a:r>
            <a:r>
              <a:rPr lang="en-US" altLang="en-US" sz="1600" dirty="0"/>
              <a:t> </a:t>
            </a:r>
            <a:r>
              <a:rPr lang="en-US" altLang="en-US" sz="1600" dirty="0" err="1"/>
              <a:t>dụng</a:t>
            </a: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39065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115616" y="298713"/>
            <a:ext cx="6083531" cy="616853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đạt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ext Box 38"/>
          <p:cNvSpPr txBox="1">
            <a:spLocks noChangeArrowheads="1"/>
          </p:cNvSpPr>
          <p:nvPr/>
        </p:nvSpPr>
        <p:spPr bwMode="auto">
          <a:xfrm>
            <a:off x="1115616" y="2139702"/>
            <a:ext cx="619268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lvl="0" indent="-285750">
              <a:buFont typeface="Wingdings" pitchFamily="2" charset="2"/>
              <a:buChar char="ü"/>
            </a:pPr>
            <a:r>
              <a:rPr lang="en-US" dirty="0" err="1"/>
              <a:t>Khởi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container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kì</a:t>
            </a:r>
            <a:r>
              <a:rPr lang="en-US" dirty="0"/>
              <a:t>.</a:t>
            </a:r>
          </a:p>
        </p:txBody>
      </p:sp>
      <p:sp>
        <p:nvSpPr>
          <p:cNvPr id="60" name="Text Box 42"/>
          <p:cNvSpPr txBox="1">
            <a:spLocks noChangeArrowheads="1"/>
          </p:cNvSpPr>
          <p:nvPr/>
        </p:nvSpPr>
        <p:spPr bwMode="auto">
          <a:xfrm>
            <a:off x="1115617" y="1387021"/>
            <a:ext cx="684076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lvl="0" indent="-285750">
              <a:buFont typeface="Wingdings" pitchFamily="2" charset="2"/>
              <a:buChar char="ü"/>
            </a:pPr>
            <a:r>
              <a:rPr lang="en-US" dirty="0">
                <a:cs typeface="Arial" panose="020B0604020202020204" pitchFamily="34" charset="0"/>
              </a:rPr>
              <a:t>Không </a:t>
            </a:r>
            <a:r>
              <a:rPr lang="en-US" dirty="0" err="1">
                <a:cs typeface="Arial" panose="020B0604020202020204" pitchFamily="34" charset="0"/>
              </a:rPr>
              <a:t>cần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tốn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nhiều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thời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gian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vào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việc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cài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đặt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các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ứng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dụng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môi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trường</a:t>
            </a:r>
            <a:r>
              <a:rPr lang="en-US" dirty="0">
                <a:cs typeface="Arial" panose="020B0604020202020204" pitchFamily="34" charset="0"/>
              </a:rPr>
              <a:t>, Docker start </a:t>
            </a:r>
            <a:r>
              <a:rPr lang="en-US" dirty="0" err="1">
                <a:cs typeface="Arial" panose="020B0604020202020204" pitchFamily="34" charset="0"/>
              </a:rPr>
              <a:t>và</a:t>
            </a:r>
            <a:r>
              <a:rPr lang="en-US" dirty="0">
                <a:cs typeface="Arial" panose="020B0604020202020204" pitchFamily="34" charset="0"/>
              </a:rPr>
              <a:t> stop </a:t>
            </a:r>
            <a:r>
              <a:rPr lang="en-US" dirty="0" err="1">
                <a:cs typeface="Arial" panose="020B0604020202020204" pitchFamily="34" charset="0"/>
              </a:rPr>
              <a:t>chỉ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trong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vài</a:t>
            </a:r>
            <a:r>
              <a:rPr lang="en-US" dirty="0">
                <a:cs typeface="Arial" panose="020B0604020202020204" pitchFamily="34" charset="0"/>
              </a:rPr>
              <a:t> </a:t>
            </a:r>
            <a:r>
              <a:rPr lang="en-US" dirty="0" err="1">
                <a:cs typeface="Arial" panose="020B0604020202020204" pitchFamily="34" charset="0"/>
              </a:rPr>
              <a:t>giây</a:t>
            </a:r>
            <a:r>
              <a:rPr lang="en-US" dirty="0">
                <a:cs typeface="Arial" panose="020B0604020202020204" pitchFamily="34" charset="0"/>
              </a:rPr>
              <a:t>.</a:t>
            </a:r>
          </a:p>
        </p:txBody>
      </p:sp>
      <p:sp>
        <p:nvSpPr>
          <p:cNvPr id="61" name="Text Box 38"/>
          <p:cNvSpPr txBox="1">
            <a:spLocks noChangeArrowheads="1"/>
          </p:cNvSpPr>
          <p:nvPr/>
        </p:nvSpPr>
        <p:spPr bwMode="auto">
          <a:xfrm>
            <a:off x="1115616" y="2643758"/>
            <a:ext cx="5976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indent="-285750" algn="just">
              <a:buFont typeface="Wingdings" pitchFamily="2" charset="2"/>
              <a:buChar char="ü"/>
            </a:pPr>
            <a:r>
              <a:rPr lang="en-US" dirty="0"/>
              <a:t>Container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build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bỏ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ảo</a:t>
            </a:r>
            <a:r>
              <a:rPr lang="en-US" dirty="0"/>
              <a:t>.</a:t>
            </a:r>
            <a:endParaRPr lang="en-US" altLang="en-US" sz="2400" dirty="0"/>
          </a:p>
        </p:txBody>
      </p:sp>
      <p:sp>
        <p:nvSpPr>
          <p:cNvPr id="62" name="Rectangle 61"/>
          <p:cNvSpPr/>
          <p:nvPr/>
        </p:nvSpPr>
        <p:spPr>
          <a:xfrm>
            <a:off x="1115616" y="3147814"/>
            <a:ext cx="69847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Dễ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dàng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lập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môi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trường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làm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config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duy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bao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giờ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cài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dependencies.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D0EA342-44A8-F742-92B6-C1EE9774A021}"/>
              </a:ext>
            </a:extLst>
          </p:cNvPr>
          <p:cNvSpPr/>
          <p:nvPr/>
        </p:nvSpPr>
        <p:spPr>
          <a:xfrm>
            <a:off x="1115616" y="3941643"/>
            <a:ext cx="69847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dirty="0" err="1"/>
              <a:t>Giữ</a:t>
            </a:r>
            <a:r>
              <a:rPr lang="en-US" dirty="0"/>
              <a:t> </a:t>
            </a:r>
            <a:r>
              <a:rPr lang="vi-VN" dirty="0"/>
              <a:t>cho môi trường làm việc sạch sẽ hơn khi xóa container mà không làm ảnh hưởng đến các phần khác.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478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F2DF040D-AA14-F94E-AB2F-A4745798D2FA}"/>
              </a:ext>
            </a:extLst>
          </p:cNvPr>
          <p:cNvSpPr txBox="1">
            <a:spLocks/>
          </p:cNvSpPr>
          <p:nvPr/>
        </p:nvSpPr>
        <p:spPr>
          <a:xfrm>
            <a:off x="1259632" y="555526"/>
            <a:ext cx="4530292" cy="53816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5. Demo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quy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59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F2DF040D-AA14-F94E-AB2F-A4745798D2FA}"/>
              </a:ext>
            </a:extLst>
          </p:cNvPr>
          <p:cNvSpPr txBox="1">
            <a:spLocks/>
          </p:cNvSpPr>
          <p:nvPr/>
        </p:nvSpPr>
        <p:spPr>
          <a:xfrm>
            <a:off x="1259632" y="555526"/>
            <a:ext cx="4530292" cy="53816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6.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299D3E-2DA4-5A45-ACDA-097EF8D06F28}"/>
              </a:ext>
            </a:extLst>
          </p:cNvPr>
          <p:cNvSpPr/>
          <p:nvPr/>
        </p:nvSpPr>
        <p:spPr>
          <a:xfrm>
            <a:off x="1259632" y="1275606"/>
            <a:ext cx="720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dirty="0">
                <a:solidFill>
                  <a:srgbClr val="000000"/>
                </a:solidFill>
                <a:ea typeface="Times New Roman" panose="02020603050405020304" pitchFamily="18" charset="0"/>
              </a:rPr>
              <a:t>Trong tương lai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em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vi-VN" dirty="0">
                <a:solidFill>
                  <a:srgbClr val="000000"/>
                </a:solidFill>
                <a:ea typeface="Times New Roman" panose="02020603050405020304" pitchFamily="18" charset="0"/>
              </a:rPr>
              <a:t>sẽ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hoàn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thiện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website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bổ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sung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chức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năng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tiện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a typeface="Times New Roman" panose="02020603050405020304" pitchFamily="18" charset="0"/>
              </a:rPr>
              <a:t>ích</a:t>
            </a:r>
            <a:r>
              <a:rPr lang="en-US" dirty="0">
                <a:solidFill>
                  <a:srgbClr val="000000"/>
                </a:solidFill>
                <a:ea typeface="Times New Roman" panose="02020603050405020304" pitchFamily="18" charset="0"/>
              </a:rPr>
              <a:t>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3F75F1-7516-4D43-935C-E540F4F57650}"/>
              </a:ext>
            </a:extLst>
          </p:cNvPr>
          <p:cNvSpPr/>
          <p:nvPr/>
        </p:nvSpPr>
        <p:spPr>
          <a:xfrm>
            <a:off x="1259632" y="1929573"/>
            <a:ext cx="7200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lí</a:t>
            </a:r>
            <a:r>
              <a:rPr lang="en-US" dirty="0"/>
              <a:t> </a:t>
            </a:r>
            <a:r>
              <a:rPr lang="en-US" dirty="0" err="1"/>
              <a:t>bán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.</a:t>
            </a:r>
            <a:r>
              <a:rPr lang="en-VN" dirty="0"/>
              <a:t> </a:t>
            </a:r>
            <a:endParaRPr lang="en-US" dirty="0">
              <a:solidFill>
                <a:srgbClr val="000000"/>
              </a:solidFill>
              <a:ea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94A1B6-1A67-4A40-B0A1-BA2A9902E6E0}"/>
              </a:ext>
            </a:extLst>
          </p:cNvPr>
          <p:cNvSpPr/>
          <p:nvPr/>
        </p:nvSpPr>
        <p:spPr>
          <a:xfrm>
            <a:off x="1259632" y="2339787"/>
            <a:ext cx="71287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Nghiên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 </a:t>
            </a:r>
            <a:r>
              <a:rPr lang="en-US" dirty="0" err="1"/>
              <a:t>sâu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CI/CD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hoá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Docker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, </a:t>
            </a:r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  <a:r>
              <a:rPr lang="en-VN" dirty="0"/>
              <a:t> </a:t>
            </a:r>
            <a:endParaRPr lang="en-US" dirty="0">
              <a:solidFill>
                <a:srgbClr val="000000"/>
              </a:solidFill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35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1851670"/>
            <a:ext cx="9144000" cy="576063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Thank you!!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-148" y="2643758"/>
            <a:ext cx="9144000" cy="532310"/>
          </a:xfrm>
        </p:spPr>
        <p:txBody>
          <a:bodyPr/>
          <a:lstStyle/>
          <a:p>
            <a:pPr lvl="0"/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Cảm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ơn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thầy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cô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và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các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bạn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đã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chú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ý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</a:p>
          <a:p>
            <a:pPr lvl="0"/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lắng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chemeClr val="tx1"/>
                </a:solidFill>
                <a:latin typeface="Arial" panose="020B0604020202020204" pitchFamily="34" charset="0"/>
              </a:rPr>
              <a:t>nghe</a:t>
            </a:r>
            <a:r>
              <a:rPr lang="en-US" sz="1600" b="1" i="1" dirty="0">
                <a:solidFill>
                  <a:schemeClr val="tx1"/>
                </a:solidFill>
                <a:latin typeface="Arial" panose="020B0604020202020204" pitchFamily="34" charset="0"/>
              </a:rPr>
              <a:t>!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755576" y="123478"/>
            <a:ext cx="4536504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Nội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dung </a:t>
            </a: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báo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cáo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187624" y="915566"/>
            <a:ext cx="6840760" cy="549852"/>
            <a:chOff x="1187624" y="915566"/>
            <a:chExt cx="6840760" cy="549852"/>
          </a:xfrm>
        </p:grpSpPr>
        <p:sp>
          <p:nvSpPr>
            <p:cNvPr id="4" name="Rectangle 3"/>
            <p:cNvSpPr/>
            <p:nvPr/>
          </p:nvSpPr>
          <p:spPr>
            <a:xfrm>
              <a:off x="1457754" y="917100"/>
              <a:ext cx="6570630" cy="548318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12"/>
            <p:cNvSpPr txBox="1"/>
            <p:nvPr/>
          </p:nvSpPr>
          <p:spPr bwMode="auto">
            <a:xfrm>
              <a:off x="2073782" y="987574"/>
              <a:ext cx="5738578" cy="400110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Đặt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vấn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đề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1187624" y="915566"/>
              <a:ext cx="549852" cy="54985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243454" y="961362"/>
              <a:ext cx="42860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1"/>
                  </a:solidFill>
                  <a:cs typeface="Arial" pitchFamily="34" charset="0"/>
                </a:rPr>
                <a:t>1</a:t>
              </a:r>
              <a:endParaRPr lang="ko-KR" altLang="en-US" sz="2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187624" y="2296872"/>
            <a:ext cx="6840760" cy="549852"/>
            <a:chOff x="1187624" y="2283718"/>
            <a:chExt cx="6840760" cy="549852"/>
          </a:xfrm>
        </p:grpSpPr>
        <p:sp>
          <p:nvSpPr>
            <p:cNvPr id="32" name="Rectangle 31"/>
            <p:cNvSpPr/>
            <p:nvPr/>
          </p:nvSpPr>
          <p:spPr>
            <a:xfrm>
              <a:off x="1457754" y="2285252"/>
              <a:ext cx="6570630" cy="548318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12"/>
            <p:cNvSpPr txBox="1"/>
            <p:nvPr/>
          </p:nvSpPr>
          <p:spPr bwMode="auto">
            <a:xfrm>
              <a:off x="2073782" y="2352581"/>
              <a:ext cx="5738578" cy="400110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Phân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tích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thiết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kế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hệ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thống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1187624" y="2283718"/>
              <a:ext cx="549852" cy="54985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2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243454" y="2323709"/>
              <a:ext cx="42860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2"/>
                  </a:solidFill>
                  <a:cs typeface="Arial" pitchFamily="34" charset="0"/>
                </a:rPr>
                <a:t>3</a:t>
              </a:r>
              <a:endParaRPr lang="ko-KR" altLang="en-US" sz="2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187624" y="2987525"/>
            <a:ext cx="6840760" cy="549852"/>
            <a:chOff x="1187624" y="2958002"/>
            <a:chExt cx="6840760" cy="549852"/>
          </a:xfrm>
        </p:grpSpPr>
        <p:sp>
          <p:nvSpPr>
            <p:cNvPr id="37" name="Rectangle 36"/>
            <p:cNvSpPr/>
            <p:nvPr/>
          </p:nvSpPr>
          <p:spPr>
            <a:xfrm>
              <a:off x="1457754" y="2958002"/>
              <a:ext cx="6570630" cy="548318"/>
            </a:xfrm>
            <a:prstGeom prst="rect">
              <a:avLst/>
            </a:prstGeom>
            <a:no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12"/>
            <p:cNvSpPr txBox="1"/>
            <p:nvPr/>
          </p:nvSpPr>
          <p:spPr bwMode="auto">
            <a:xfrm>
              <a:off x="2073782" y="3030010"/>
              <a:ext cx="5738578" cy="400110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Các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kết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quả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thu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được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1187624" y="2958002"/>
              <a:ext cx="549852" cy="54985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243454" y="3000393"/>
              <a:ext cx="42860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3"/>
                  </a:solidFill>
                  <a:cs typeface="Arial" pitchFamily="34" charset="0"/>
                </a:rPr>
                <a:t>4</a:t>
              </a:r>
              <a:endParaRPr lang="ko-KR" altLang="en-US" sz="2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187624" y="3678178"/>
            <a:ext cx="6840760" cy="552971"/>
            <a:chOff x="1187624" y="3651870"/>
            <a:chExt cx="6840760" cy="552971"/>
          </a:xfrm>
        </p:grpSpPr>
        <p:sp>
          <p:nvSpPr>
            <p:cNvPr id="42" name="Rectangle 41"/>
            <p:cNvSpPr/>
            <p:nvPr/>
          </p:nvSpPr>
          <p:spPr>
            <a:xfrm>
              <a:off x="1457754" y="3651870"/>
              <a:ext cx="6570630" cy="548318"/>
            </a:xfrm>
            <a:prstGeom prst="rect">
              <a:avLst/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12"/>
            <p:cNvSpPr txBox="1"/>
            <p:nvPr/>
          </p:nvSpPr>
          <p:spPr bwMode="auto">
            <a:xfrm>
              <a:off x="2073782" y="3726997"/>
              <a:ext cx="5738578" cy="400110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Demo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quy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trình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1187624" y="3654989"/>
              <a:ext cx="549852" cy="54985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4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243454" y="3697380"/>
              <a:ext cx="42860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5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187624" y="4371950"/>
            <a:ext cx="6840760" cy="552971"/>
            <a:chOff x="1187624" y="4371950"/>
            <a:chExt cx="6840760" cy="552971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B34EA7D-A197-7E45-8A5D-4C90748A6849}"/>
                </a:ext>
              </a:extLst>
            </p:cNvPr>
            <p:cNvSpPr/>
            <p:nvPr/>
          </p:nvSpPr>
          <p:spPr>
            <a:xfrm>
              <a:off x="1457754" y="4371950"/>
              <a:ext cx="6570630" cy="548318"/>
            </a:xfrm>
            <a:prstGeom prst="rect">
              <a:avLst/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2">
              <a:extLst>
                <a:ext uri="{FF2B5EF4-FFF2-40B4-BE49-F238E27FC236}">
                  <a16:creationId xmlns:a16="http://schemas.microsoft.com/office/drawing/2014/main" id="{65CAE892-21A6-0C48-A717-6D0CF3CFAA27}"/>
                </a:ext>
              </a:extLst>
            </p:cNvPr>
            <p:cNvSpPr txBox="1"/>
            <p:nvPr/>
          </p:nvSpPr>
          <p:spPr bwMode="auto">
            <a:xfrm>
              <a:off x="2073782" y="4447077"/>
              <a:ext cx="5738578" cy="400110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Kết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luận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60272C5-B084-0F45-B45D-5EA4F4C29B14}"/>
                </a:ext>
              </a:extLst>
            </p:cNvPr>
            <p:cNvSpPr/>
            <p:nvPr/>
          </p:nvSpPr>
          <p:spPr>
            <a:xfrm>
              <a:off x="1187624" y="4375069"/>
              <a:ext cx="549852" cy="54985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4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B982295-9524-0248-B7EB-DC4020B9E9B9}"/>
                </a:ext>
              </a:extLst>
            </p:cNvPr>
            <p:cNvSpPr txBox="1"/>
            <p:nvPr/>
          </p:nvSpPr>
          <p:spPr>
            <a:xfrm>
              <a:off x="1243454" y="4417460"/>
              <a:ext cx="42860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6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187624" y="1606219"/>
            <a:ext cx="6840760" cy="549852"/>
            <a:chOff x="1187624" y="1601110"/>
            <a:chExt cx="6840760" cy="549852"/>
          </a:xfrm>
        </p:grpSpPr>
        <p:sp>
          <p:nvSpPr>
            <p:cNvPr id="23" name="Rectangle 22"/>
            <p:cNvSpPr/>
            <p:nvPr/>
          </p:nvSpPr>
          <p:spPr>
            <a:xfrm>
              <a:off x="1457754" y="1602644"/>
              <a:ext cx="6570630" cy="548318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12"/>
            <p:cNvSpPr txBox="1"/>
            <p:nvPr/>
          </p:nvSpPr>
          <p:spPr bwMode="auto">
            <a:xfrm>
              <a:off x="2073782" y="1669973"/>
              <a:ext cx="5738578" cy="400110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Cơ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sở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lý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thuyết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1187624" y="1601110"/>
              <a:ext cx="549852" cy="54985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2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243454" y="1641101"/>
              <a:ext cx="428602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2"/>
                  </a:solidFill>
                  <a:cs typeface="Arial" pitchFamily="34" charset="0"/>
                </a:rPr>
                <a:t>2</a:t>
              </a:r>
              <a:endParaRPr lang="ko-KR" altLang="en-US" sz="2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>
            <a:extLst>
              <a:ext uri="{FF2B5EF4-FFF2-40B4-BE49-F238E27FC236}">
                <a16:creationId xmlns:a16="http://schemas.microsoft.com/office/drawing/2014/main" id="{4CF44221-ABEB-2C45-A296-550813F58642}"/>
              </a:ext>
            </a:extLst>
          </p:cNvPr>
          <p:cNvSpPr txBox="1">
            <a:spLocks/>
          </p:cNvSpPr>
          <p:nvPr/>
        </p:nvSpPr>
        <p:spPr>
          <a:xfrm>
            <a:off x="1259632" y="267494"/>
            <a:ext cx="4530292" cy="53816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1C3F490-8B6E-8F4B-86B0-D99AE4D34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633" y="1118952"/>
            <a:ext cx="6038514" cy="348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941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B49FED9-42D4-C942-9181-3C8A7DB30854}"/>
              </a:ext>
            </a:extLst>
          </p:cNvPr>
          <p:cNvSpPr txBox="1"/>
          <p:nvPr/>
        </p:nvSpPr>
        <p:spPr>
          <a:xfrm>
            <a:off x="1400561" y="1308140"/>
            <a:ext cx="388843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vi-VN" sz="2000" dirty="0"/>
              <a:t>Thiếu một số file cần thiết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A0962A-D52B-D043-995B-57D848FD6F20}"/>
              </a:ext>
            </a:extLst>
          </p:cNvPr>
          <p:cNvSpPr txBox="1"/>
          <p:nvPr/>
        </p:nvSpPr>
        <p:spPr>
          <a:xfrm>
            <a:off x="1403648" y="2089688"/>
            <a:ext cx="388843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vi-VN" sz="2000" dirty="0"/>
              <a:t>Sai version phần mềm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F4B438-EA57-C44B-9112-67F25F34A806}"/>
              </a:ext>
            </a:extLst>
          </p:cNvPr>
          <p:cNvSpPr txBox="1"/>
          <p:nvPr/>
        </p:nvSpPr>
        <p:spPr>
          <a:xfrm>
            <a:off x="1400561" y="2871236"/>
            <a:ext cx="511256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vi-VN" sz="2000" dirty="0"/>
              <a:t>Cấu hình khác nhau (port, password,…)</a:t>
            </a:r>
          </a:p>
        </p:txBody>
      </p:sp>
    </p:spTree>
    <p:extLst>
      <p:ext uri="{BB962C8B-B14F-4D97-AF65-F5344CB8AC3E}">
        <p14:creationId xmlns:p14="http://schemas.microsoft.com/office/powerpoint/2010/main" val="1931072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F2DF040D-AA14-F94E-AB2F-A4745798D2FA}"/>
              </a:ext>
            </a:extLst>
          </p:cNvPr>
          <p:cNvSpPr txBox="1">
            <a:spLocks/>
          </p:cNvSpPr>
          <p:nvPr/>
        </p:nvSpPr>
        <p:spPr>
          <a:xfrm>
            <a:off x="1259632" y="555526"/>
            <a:ext cx="4530292" cy="53816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2. Cơ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sở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thuyết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A772842D-A454-BB4E-9A98-F3EA24869D6E}"/>
              </a:ext>
            </a:extLst>
          </p:cNvPr>
          <p:cNvSpPr txBox="1">
            <a:spLocks/>
          </p:cNvSpPr>
          <p:nvPr/>
        </p:nvSpPr>
        <p:spPr>
          <a:xfrm>
            <a:off x="1294490" y="1203598"/>
            <a:ext cx="5365742" cy="295232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3152" lvl="1" indent="-457200">
              <a:buFont typeface="Wingdings" panose="05000000000000000000" pitchFamily="2" charset="2"/>
              <a:buChar char="Ø"/>
              <a:defRPr/>
            </a:pPr>
            <a:r>
              <a:rPr lang="en-US" altLang="en-US" sz="2400" noProof="1">
                <a:cs typeface="Arial" panose="020B0604020202020204" pitchFamily="34" charset="0"/>
                <a:sym typeface="+mn-ea"/>
              </a:rPr>
              <a:t>Ảo hóa</a:t>
            </a:r>
          </a:p>
          <a:p>
            <a:pPr marL="530352" lvl="2" indent="-457200">
              <a:defRPr/>
            </a:pPr>
            <a:r>
              <a:rPr lang="en-US" altLang="en-US" sz="2000" noProof="1">
                <a:sym typeface="+mn-ea"/>
              </a:rPr>
              <a:t>Khái niệm</a:t>
            </a:r>
          </a:p>
          <a:p>
            <a:pPr marL="530352" lvl="2" indent="-457200">
              <a:defRPr/>
            </a:pPr>
            <a:r>
              <a:rPr lang="en-US" altLang="en-US" sz="2000" noProof="1">
                <a:sym typeface="+mn-ea"/>
              </a:rPr>
              <a:t>Thành phần</a:t>
            </a:r>
            <a:endParaRPr lang="en-US" altLang="en-US" sz="2000" noProof="1"/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en-US" sz="2400" noProof="1">
                <a:cs typeface="Arial" panose="020B0604020202020204" pitchFamily="34" charset="0"/>
              </a:rPr>
              <a:t> Công nghệ ảo hóa Docker</a:t>
            </a:r>
          </a:p>
          <a:p>
            <a:pPr marL="416052" lvl="2" indent="-342900">
              <a:defRPr/>
            </a:pPr>
            <a:r>
              <a:rPr lang="en-US" altLang="en-US" sz="2000" noProof="1">
                <a:cs typeface="Arial" panose="020B0604020202020204" pitchFamily="34" charset="0"/>
                <a:sym typeface="+mn-ea"/>
              </a:rPr>
              <a:t>  Khái niệm</a:t>
            </a:r>
          </a:p>
          <a:p>
            <a:pPr marL="416052" lvl="2" indent="-342900">
              <a:defRPr/>
            </a:pPr>
            <a:r>
              <a:rPr lang="en-US" altLang="en-US" sz="2000" noProof="1">
                <a:cs typeface="Arial" panose="020B0604020202020204" pitchFamily="34" charset="0"/>
                <a:sym typeface="+mn-ea"/>
              </a:rPr>
              <a:t>  So sánh Máy ảo và Docker</a:t>
            </a:r>
          </a:p>
          <a:p>
            <a:pPr marL="416052" lvl="2" indent="-342900">
              <a:defRPr/>
            </a:pPr>
            <a:r>
              <a:rPr lang="en-US" altLang="en-US" sz="2000" noProof="1">
                <a:cs typeface="Arial" panose="020B0604020202020204" pitchFamily="34" charset="0"/>
                <a:sym typeface="+mn-ea"/>
              </a:rPr>
              <a:t>  Kiến trúc Docker Engine</a:t>
            </a:r>
          </a:p>
          <a:p>
            <a:pPr marL="416052" lvl="2" indent="-342900">
              <a:defRPr/>
            </a:pPr>
            <a:endParaRPr lang="en-US" altLang="en-US" sz="1600" noProof="1">
              <a:latin typeface="+mj-lt"/>
              <a:cs typeface="Arial" panose="020B060402020202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6105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200" dirty="0" err="1"/>
              <a:t>Ảo</a:t>
            </a:r>
            <a:r>
              <a:rPr lang="en-US" altLang="ko-KR" sz="3200" dirty="0"/>
              <a:t> </a:t>
            </a:r>
            <a:r>
              <a:rPr lang="en-US" altLang="ko-KR" sz="3200" dirty="0" err="1"/>
              <a:t>hoá</a:t>
            </a:r>
            <a:endParaRPr lang="ko-KR" altLang="en-US" sz="3200" dirty="0"/>
          </a:p>
        </p:txBody>
      </p:sp>
      <p:sp>
        <p:nvSpPr>
          <p:cNvPr id="24" name="TextBox 23"/>
          <p:cNvSpPr txBox="1"/>
          <p:nvPr/>
        </p:nvSpPr>
        <p:spPr>
          <a:xfrm>
            <a:off x="35496" y="1385070"/>
            <a:ext cx="388843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vi-VN" sz="1600" dirty="0"/>
              <a:t>Cho phép khai thác triệt để khả năng hoạt động của các phần cứng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835696" y="2512889"/>
            <a:ext cx="1678740" cy="3898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Khái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niệm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724128" y="1210653"/>
            <a:ext cx="3600400" cy="785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600" dirty="0" err="1">
                <a:cs typeface="Arial" pitchFamily="34" charset="0"/>
              </a:rPr>
              <a:t>Tài</a:t>
            </a:r>
            <a:r>
              <a:rPr lang="en-US" altLang="ko-KR" sz="1600" dirty="0">
                <a:cs typeface="Arial" pitchFamily="34" charset="0"/>
              </a:rPr>
              <a:t> </a:t>
            </a:r>
            <a:r>
              <a:rPr lang="en-US" altLang="ko-KR" sz="1600" dirty="0" err="1">
                <a:cs typeface="Arial" pitchFamily="34" charset="0"/>
              </a:rPr>
              <a:t>nguyên</a:t>
            </a:r>
            <a:r>
              <a:rPr lang="en-US" altLang="ko-KR" sz="1600" dirty="0">
                <a:cs typeface="Arial" pitchFamily="34" charset="0"/>
              </a:rPr>
              <a:t> </a:t>
            </a:r>
            <a:r>
              <a:rPr lang="en-US" altLang="ko-KR" sz="1600" dirty="0" err="1">
                <a:cs typeface="Arial" pitchFamily="34" charset="0"/>
              </a:rPr>
              <a:t>vật</a:t>
            </a:r>
            <a:r>
              <a:rPr lang="en-US" altLang="ko-KR" sz="1600" dirty="0">
                <a:cs typeface="Arial" pitchFamily="34" charset="0"/>
              </a:rPr>
              <a:t> </a:t>
            </a:r>
            <a:r>
              <a:rPr lang="en-US" altLang="ko-KR" sz="1600" dirty="0" err="1">
                <a:cs typeface="Arial" pitchFamily="34" charset="0"/>
              </a:rPr>
              <a:t>lý</a:t>
            </a:r>
            <a:r>
              <a:rPr lang="en-US" altLang="ko-KR" sz="1600" dirty="0">
                <a:cs typeface="Arial" pitchFamily="34" charset="0"/>
              </a:rPr>
              <a:t> (Host machine)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600" dirty="0" err="1">
                <a:cs typeface="Arial" pitchFamily="34" charset="0"/>
              </a:rPr>
              <a:t>Phần</a:t>
            </a:r>
            <a:r>
              <a:rPr lang="en-US" altLang="ko-KR" sz="1600" dirty="0">
                <a:cs typeface="Arial" pitchFamily="34" charset="0"/>
              </a:rPr>
              <a:t> </a:t>
            </a:r>
            <a:r>
              <a:rPr lang="en-US" altLang="ko-KR" sz="1600" dirty="0" err="1">
                <a:cs typeface="Arial" pitchFamily="34" charset="0"/>
              </a:rPr>
              <a:t>mềm</a:t>
            </a:r>
            <a:r>
              <a:rPr lang="en-US" altLang="ko-KR" sz="1600" dirty="0">
                <a:cs typeface="Arial" pitchFamily="34" charset="0"/>
              </a:rPr>
              <a:t> </a:t>
            </a:r>
            <a:r>
              <a:rPr lang="en-US" altLang="ko-KR" sz="1600" dirty="0" err="1">
                <a:cs typeface="Arial" pitchFamily="34" charset="0"/>
              </a:rPr>
              <a:t>ảo</a:t>
            </a:r>
            <a:r>
              <a:rPr lang="en-US" altLang="ko-KR" sz="1600" dirty="0">
                <a:cs typeface="Arial" pitchFamily="34" charset="0"/>
              </a:rPr>
              <a:t> </a:t>
            </a:r>
            <a:r>
              <a:rPr lang="en-US" altLang="ko-KR" sz="1600" dirty="0" err="1">
                <a:cs typeface="Arial" pitchFamily="34" charset="0"/>
              </a:rPr>
              <a:t>hóa</a:t>
            </a:r>
            <a:r>
              <a:rPr lang="en-US" altLang="ko-KR" sz="1600" dirty="0">
                <a:cs typeface="Arial" pitchFamily="34" charset="0"/>
              </a:rPr>
              <a:t> (Hypervisor)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886940" y="2564210"/>
            <a:ext cx="15653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Thành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phần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5613E72-D8C9-5148-9408-83F07F539347}"/>
              </a:ext>
            </a:extLst>
          </p:cNvPr>
          <p:cNvSpPr/>
          <p:nvPr/>
        </p:nvSpPr>
        <p:spPr>
          <a:xfrm>
            <a:off x="19078" y="3389569"/>
            <a:ext cx="31887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vi-VN" sz="1600" dirty="0"/>
              <a:t>Cùng chia sẻ tài nguyên phần cứng và được quản lý bởi lớp ảo hóa (Hypervisor).</a:t>
            </a:r>
          </a:p>
        </p:txBody>
      </p:sp>
      <p:sp>
        <p:nvSpPr>
          <p:cNvPr id="18" name="Google Shape;1148;p41">
            <a:extLst>
              <a:ext uri="{FF2B5EF4-FFF2-40B4-BE49-F238E27FC236}">
                <a16:creationId xmlns:a16="http://schemas.microsoft.com/office/drawing/2014/main" id="{0FC6EDF8-1A12-B640-BB5B-AB35C1337CE8}"/>
              </a:ext>
            </a:extLst>
          </p:cNvPr>
          <p:cNvSpPr/>
          <p:nvPr/>
        </p:nvSpPr>
        <p:spPr>
          <a:xfrm>
            <a:off x="3036106" y="1505789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149;p41">
            <a:extLst>
              <a:ext uri="{FF2B5EF4-FFF2-40B4-BE49-F238E27FC236}">
                <a16:creationId xmlns:a16="http://schemas.microsoft.com/office/drawing/2014/main" id="{C0CA173E-BDDD-484C-B2F2-D99D5A0713D3}"/>
              </a:ext>
            </a:extLst>
          </p:cNvPr>
          <p:cNvSpPr/>
          <p:nvPr/>
        </p:nvSpPr>
        <p:spPr>
          <a:xfrm>
            <a:off x="3224679" y="1694989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150;p41">
            <a:extLst>
              <a:ext uri="{FF2B5EF4-FFF2-40B4-BE49-F238E27FC236}">
                <a16:creationId xmlns:a16="http://schemas.microsoft.com/office/drawing/2014/main" id="{3A627EF9-51B5-BA4F-8E68-91698D726719}"/>
              </a:ext>
            </a:extLst>
          </p:cNvPr>
          <p:cNvSpPr/>
          <p:nvPr/>
        </p:nvSpPr>
        <p:spPr>
          <a:xfrm>
            <a:off x="3333069" y="1882885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151;p41">
            <a:extLst>
              <a:ext uri="{FF2B5EF4-FFF2-40B4-BE49-F238E27FC236}">
                <a16:creationId xmlns:a16="http://schemas.microsoft.com/office/drawing/2014/main" id="{752A138E-DE07-B34D-9364-26B844298F6E}"/>
              </a:ext>
            </a:extLst>
          </p:cNvPr>
          <p:cNvSpPr/>
          <p:nvPr/>
        </p:nvSpPr>
        <p:spPr>
          <a:xfrm>
            <a:off x="3536084" y="2071250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153;p41">
            <a:extLst>
              <a:ext uri="{FF2B5EF4-FFF2-40B4-BE49-F238E27FC236}">
                <a16:creationId xmlns:a16="http://schemas.microsoft.com/office/drawing/2014/main" id="{7A697AF6-EB3E-4E47-B0A6-7A9D2D7819A9}"/>
              </a:ext>
            </a:extLst>
          </p:cNvPr>
          <p:cNvSpPr/>
          <p:nvPr/>
        </p:nvSpPr>
        <p:spPr>
          <a:xfrm>
            <a:off x="3224681" y="1694936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154;p41">
            <a:extLst>
              <a:ext uri="{FF2B5EF4-FFF2-40B4-BE49-F238E27FC236}">
                <a16:creationId xmlns:a16="http://schemas.microsoft.com/office/drawing/2014/main" id="{1D03B9A9-7363-AD49-AAAE-8A6B8128B9C3}"/>
              </a:ext>
            </a:extLst>
          </p:cNvPr>
          <p:cNvSpPr/>
          <p:nvPr/>
        </p:nvSpPr>
        <p:spPr>
          <a:xfrm rot="4870002">
            <a:off x="3413618" y="1883725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155;p41">
            <a:extLst>
              <a:ext uri="{FF2B5EF4-FFF2-40B4-BE49-F238E27FC236}">
                <a16:creationId xmlns:a16="http://schemas.microsoft.com/office/drawing/2014/main" id="{C985D6CD-36A6-FC49-BF87-AC4367B21A28}"/>
              </a:ext>
            </a:extLst>
          </p:cNvPr>
          <p:cNvSpPr/>
          <p:nvPr/>
        </p:nvSpPr>
        <p:spPr>
          <a:xfrm rot="788870">
            <a:off x="3604984" y="2075199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1156;p41">
            <a:extLst>
              <a:ext uri="{FF2B5EF4-FFF2-40B4-BE49-F238E27FC236}">
                <a16:creationId xmlns:a16="http://schemas.microsoft.com/office/drawing/2014/main" id="{96668B9C-9504-8C49-91CD-509B903DCD2D}"/>
              </a:ext>
            </a:extLst>
          </p:cNvPr>
          <p:cNvCxnSpPr>
            <a:cxnSpLocks/>
          </p:cNvCxnSpPr>
          <p:nvPr/>
        </p:nvCxnSpPr>
        <p:spPr>
          <a:xfrm>
            <a:off x="1929574" y="2895239"/>
            <a:ext cx="1321012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2" name="Google Shape;1158;p41">
            <a:extLst>
              <a:ext uri="{FF2B5EF4-FFF2-40B4-BE49-F238E27FC236}">
                <a16:creationId xmlns:a16="http://schemas.microsoft.com/office/drawing/2014/main" id="{FC9C5F54-1442-0548-BD08-0A54BA9C7284}"/>
              </a:ext>
            </a:extLst>
          </p:cNvPr>
          <p:cNvCxnSpPr>
            <a:cxnSpLocks/>
          </p:cNvCxnSpPr>
          <p:nvPr/>
        </p:nvCxnSpPr>
        <p:spPr>
          <a:xfrm>
            <a:off x="6743158" y="2895239"/>
            <a:ext cx="287583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5D009D0-494A-C541-8B3D-458C59B541AA}"/>
              </a:ext>
            </a:extLst>
          </p:cNvPr>
          <p:cNvSpPr txBox="1"/>
          <p:nvPr/>
        </p:nvSpPr>
        <p:spPr>
          <a:xfrm>
            <a:off x="5724128" y="3226845"/>
            <a:ext cx="3407566" cy="785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600" dirty="0" err="1">
                <a:cs typeface="Arial" pitchFamily="34" charset="0"/>
              </a:rPr>
              <a:t>Máy</a:t>
            </a:r>
            <a:r>
              <a:rPr lang="en-US" altLang="ko-KR" sz="1600" dirty="0">
                <a:cs typeface="Arial" pitchFamily="34" charset="0"/>
              </a:rPr>
              <a:t> </a:t>
            </a:r>
            <a:r>
              <a:rPr lang="en-US" altLang="ko-KR" sz="1600" dirty="0" err="1">
                <a:cs typeface="Arial" pitchFamily="34" charset="0"/>
              </a:rPr>
              <a:t>chủ</a:t>
            </a:r>
            <a:r>
              <a:rPr lang="en-US" altLang="ko-KR" sz="1600" dirty="0">
                <a:cs typeface="Arial" pitchFamily="34" charset="0"/>
              </a:rPr>
              <a:t> </a:t>
            </a:r>
            <a:r>
              <a:rPr lang="en-US" altLang="ko-KR" sz="1600" dirty="0" err="1">
                <a:cs typeface="Arial" pitchFamily="34" charset="0"/>
              </a:rPr>
              <a:t>ảo</a:t>
            </a:r>
            <a:r>
              <a:rPr lang="en-US" altLang="ko-KR" sz="1600" dirty="0">
                <a:cs typeface="Arial" pitchFamily="34" charset="0"/>
              </a:rPr>
              <a:t> (Virtual machine)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600" dirty="0" err="1">
                <a:cs typeface="Arial" pitchFamily="34" charset="0"/>
              </a:rPr>
              <a:t>Hệ</a:t>
            </a:r>
            <a:r>
              <a:rPr lang="en-US" altLang="ko-KR" sz="1600" dirty="0">
                <a:cs typeface="Arial" pitchFamily="34" charset="0"/>
              </a:rPr>
              <a:t> </a:t>
            </a:r>
            <a:r>
              <a:rPr lang="en-US" altLang="ko-KR" sz="1600" dirty="0" err="1">
                <a:cs typeface="Arial" pitchFamily="34" charset="0"/>
              </a:rPr>
              <a:t>điều</a:t>
            </a:r>
            <a:r>
              <a:rPr lang="en-US" altLang="ko-KR" sz="1600" dirty="0">
                <a:cs typeface="Arial" pitchFamily="34" charset="0"/>
              </a:rPr>
              <a:t> </a:t>
            </a:r>
            <a:r>
              <a:rPr lang="en-US" altLang="ko-KR" sz="1600" dirty="0" err="1">
                <a:cs typeface="Arial" pitchFamily="34" charset="0"/>
              </a:rPr>
              <a:t>hành</a:t>
            </a:r>
            <a:r>
              <a:rPr lang="en-US" altLang="ko-KR" sz="1600" dirty="0">
                <a:cs typeface="Arial" pitchFamily="34" charset="0"/>
              </a:rPr>
              <a:t> </a:t>
            </a:r>
            <a:r>
              <a:rPr lang="en-US" altLang="ko-KR" sz="1600" dirty="0" err="1">
                <a:cs typeface="Arial" pitchFamily="34" charset="0"/>
              </a:rPr>
              <a:t>khách</a:t>
            </a:r>
            <a:r>
              <a:rPr lang="en-US" altLang="ko-KR" sz="1600" dirty="0">
                <a:cs typeface="Arial" pitchFamily="34" charset="0"/>
              </a:rPr>
              <a:t> (Guest OS)</a:t>
            </a:r>
            <a:endParaRPr lang="ko-KR" altLang="en-US" sz="16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406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ADCF092A-CF71-D74B-AAC6-6F43E6C35F8A}"/>
              </a:ext>
            </a:extLst>
          </p:cNvPr>
          <p:cNvSpPr txBox="1">
            <a:spLocks/>
          </p:cNvSpPr>
          <p:nvPr/>
        </p:nvSpPr>
        <p:spPr>
          <a:xfrm>
            <a:off x="0" y="267494"/>
            <a:ext cx="9144000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dirty="0" err="1"/>
              <a:t>Công</a:t>
            </a:r>
            <a:r>
              <a:rPr lang="en-US" altLang="ko-KR" dirty="0"/>
              <a:t> </a:t>
            </a:r>
            <a:r>
              <a:rPr lang="en-US" altLang="ko-KR" dirty="0" err="1"/>
              <a:t>nghệ</a:t>
            </a:r>
            <a:r>
              <a:rPr lang="en-US" altLang="ko-KR" dirty="0"/>
              <a:t> </a:t>
            </a:r>
            <a:r>
              <a:rPr lang="en-US" altLang="ko-KR" dirty="0" err="1"/>
              <a:t>ảo</a:t>
            </a:r>
            <a:r>
              <a:rPr lang="en-US" altLang="ko-KR" dirty="0"/>
              <a:t> </a:t>
            </a:r>
            <a:r>
              <a:rPr lang="en-US" altLang="ko-KR" dirty="0" err="1"/>
              <a:t>hóa</a:t>
            </a:r>
            <a:r>
              <a:rPr lang="en-US" altLang="ko-KR" dirty="0"/>
              <a:t> Docker</a:t>
            </a:r>
            <a:endParaRPr lang="ko-KR" alt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94FC445-9FB1-B941-BB1E-4D23FFA857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4079" y="3209330"/>
            <a:ext cx="1782627" cy="152266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3248088-024B-834B-B5E5-D2BA71EE824B}"/>
              </a:ext>
            </a:extLst>
          </p:cNvPr>
          <p:cNvSpPr txBox="1"/>
          <p:nvPr/>
        </p:nvSpPr>
        <p:spPr>
          <a:xfrm>
            <a:off x="1032178" y="1763692"/>
            <a:ext cx="3035766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VN" sz="1300" dirty="0"/>
              <a:t>Nền tảng miễn phí (open platform) cho việc triển khai ứng dụng </a:t>
            </a:r>
            <a:endParaRPr lang="ko-KR" altLang="en-US" sz="13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FF20E18-95CC-664D-A357-376E1DCC0A4E}"/>
              </a:ext>
            </a:extLst>
          </p:cNvPr>
          <p:cNvSpPr txBox="1"/>
          <p:nvPr/>
        </p:nvSpPr>
        <p:spPr>
          <a:xfrm>
            <a:off x="1043608" y="2967203"/>
            <a:ext cx="3266255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VN" sz="1300" dirty="0"/>
              <a:t>Đóng gói và triển khai ứng dụng trong một môi trường cô lập container </a:t>
            </a:r>
            <a:endParaRPr lang="ko-KR" altLang="en-US" sz="13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BCE307-54C4-9E4E-A128-C519D5A8494A}"/>
              </a:ext>
            </a:extLst>
          </p:cNvPr>
          <p:cNvSpPr txBox="1"/>
          <p:nvPr/>
        </p:nvSpPr>
        <p:spPr>
          <a:xfrm>
            <a:off x="5136602" y="2895195"/>
            <a:ext cx="2891781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VN" sz="1300" dirty="0"/>
              <a:t>Các container sẽ tương tác trực tiếp với nhân (kernel) của server </a:t>
            </a:r>
            <a:endParaRPr lang="ko-KR" altLang="en-US" sz="13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1EE8CF8-72B2-8F4D-9193-9A8FF4ED4912}"/>
              </a:ext>
            </a:extLst>
          </p:cNvPr>
          <p:cNvSpPr txBox="1"/>
          <p:nvPr/>
        </p:nvSpPr>
        <p:spPr>
          <a:xfrm>
            <a:off x="5136634" y="1691685"/>
            <a:ext cx="2953040" cy="4924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VN" sz="1300" dirty="0"/>
              <a:t>Có thể triển khai nhiều container đồng thời trên một server</a:t>
            </a:r>
            <a:endParaRPr lang="ko-KR" altLang="en-US" sz="13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40" name="Google Shape;592;p29">
            <a:extLst>
              <a:ext uri="{FF2B5EF4-FFF2-40B4-BE49-F238E27FC236}">
                <a16:creationId xmlns:a16="http://schemas.microsoft.com/office/drawing/2014/main" id="{90635EFB-57B9-EB40-ACD1-FC32A4688B16}"/>
              </a:ext>
            </a:extLst>
          </p:cNvPr>
          <p:cNvCxnSpPr>
            <a:cxnSpLocks/>
          </p:cNvCxnSpPr>
          <p:nvPr/>
        </p:nvCxnSpPr>
        <p:spPr>
          <a:xfrm>
            <a:off x="982402" y="1691685"/>
            <a:ext cx="2535375" cy="2409863"/>
          </a:xfrm>
          <a:prstGeom prst="bentConnector3">
            <a:avLst>
              <a:gd name="adj1" fmla="val -14661"/>
            </a:avLst>
          </a:prstGeom>
          <a:noFill/>
          <a:ln w="9525" cap="flat" cmpd="sng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9441D8E-5318-6E43-976F-879D686305D8}"/>
              </a:ext>
            </a:extLst>
          </p:cNvPr>
          <p:cNvCxnSpPr>
            <a:cxnSpLocks/>
          </p:cNvCxnSpPr>
          <p:nvPr/>
        </p:nvCxnSpPr>
        <p:spPr>
          <a:xfrm flipH="1">
            <a:off x="5493009" y="4051657"/>
            <a:ext cx="2953040" cy="0"/>
          </a:xfrm>
          <a:prstGeom prst="line">
            <a:avLst/>
          </a:prstGeom>
          <a:ln>
            <a:solidFill>
              <a:srgbClr val="E180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38">
            <a:extLst>
              <a:ext uri="{FF2B5EF4-FFF2-40B4-BE49-F238E27FC236}">
                <a16:creationId xmlns:a16="http://schemas.microsoft.com/office/drawing/2014/main" id="{16F4C5A6-7DAE-BB48-A306-163557F11CC2}"/>
              </a:ext>
            </a:extLst>
          </p:cNvPr>
          <p:cNvCxnSpPr>
            <a:cxnSpLocks/>
          </p:cNvCxnSpPr>
          <p:nvPr/>
        </p:nvCxnSpPr>
        <p:spPr>
          <a:xfrm rot="16200000" flipH="1">
            <a:off x="7075359" y="2674255"/>
            <a:ext cx="2483733" cy="262497"/>
          </a:xfrm>
          <a:prstGeom prst="bentConnector3">
            <a:avLst>
              <a:gd name="adj1" fmla="val 81"/>
            </a:avLst>
          </a:prstGeom>
          <a:ln>
            <a:solidFill>
              <a:srgbClr val="E180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901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ADCF092A-CF71-D74B-AAC6-6F43E6C35F8A}"/>
              </a:ext>
            </a:extLst>
          </p:cNvPr>
          <p:cNvSpPr txBox="1">
            <a:spLocks/>
          </p:cNvSpPr>
          <p:nvPr/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dirty="0"/>
              <a:t>So </a:t>
            </a:r>
            <a:r>
              <a:rPr lang="en-US" altLang="ko-KR" dirty="0" err="1"/>
              <a:t>sánh</a:t>
            </a:r>
            <a:r>
              <a:rPr lang="en-US" altLang="ko-KR" dirty="0"/>
              <a:t> </a:t>
            </a:r>
            <a:r>
              <a:rPr lang="en-US" altLang="ko-KR" dirty="0" err="1"/>
              <a:t>Máy</a:t>
            </a:r>
            <a:r>
              <a:rPr lang="en-US" altLang="ko-KR" dirty="0"/>
              <a:t> </a:t>
            </a:r>
            <a:r>
              <a:rPr lang="en-US" altLang="ko-KR" dirty="0" err="1"/>
              <a:t>ảo</a:t>
            </a:r>
            <a:r>
              <a:rPr lang="en-US" altLang="ko-KR" dirty="0"/>
              <a:t> </a:t>
            </a:r>
            <a:r>
              <a:rPr lang="en-US" altLang="ko-KR" dirty="0" err="1"/>
              <a:t>và</a:t>
            </a:r>
            <a:r>
              <a:rPr lang="en-US" altLang="ko-KR" dirty="0"/>
              <a:t> Container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C8BF02-ADF2-604D-96E7-5030E211368A}"/>
              </a:ext>
            </a:extLst>
          </p:cNvPr>
          <p:cNvSpPr txBox="1"/>
          <p:nvPr/>
        </p:nvSpPr>
        <p:spPr>
          <a:xfrm>
            <a:off x="395537" y="2199680"/>
            <a:ext cx="3816424" cy="166821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400" dirty="0" err="1">
                <a:cs typeface="Arial" pitchFamily="34" charset="0"/>
              </a:rPr>
              <a:t>Là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một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hệ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điều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hành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khách</a:t>
            </a:r>
            <a:r>
              <a:rPr lang="en-US" altLang="ko-KR" sz="1400" dirty="0">
                <a:cs typeface="Arial" pitchFamily="34" charset="0"/>
              </a:rPr>
              <a:t>, </a:t>
            </a:r>
            <a:r>
              <a:rPr lang="en-US" altLang="ko-KR" sz="1400" dirty="0" err="1">
                <a:cs typeface="Arial" pitchFamily="34" charset="0"/>
              </a:rPr>
              <a:t>cần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phải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cài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đặt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tất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cả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như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cài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đặt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hệ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điều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hành</a:t>
            </a:r>
            <a:endParaRPr lang="en-US" altLang="ko-KR" sz="1400" dirty="0">
              <a:cs typeface="Arial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400" dirty="0" err="1">
                <a:cs typeface="Arial" pitchFamily="34" charset="0"/>
              </a:rPr>
              <a:t>Thời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gian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khởi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động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tính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theo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phút</a:t>
            </a:r>
            <a:endParaRPr lang="en-US" altLang="ko-KR" sz="1400" dirty="0">
              <a:cs typeface="Arial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400" dirty="0" err="1">
                <a:cs typeface="Arial" pitchFamily="34" charset="0"/>
              </a:rPr>
              <a:t>Mỗi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máy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ảo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sẽ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có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hệ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điều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hành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riêng</a:t>
            </a:r>
            <a:endParaRPr lang="en-US" altLang="ko-KR" sz="1400" dirty="0">
              <a:cs typeface="Arial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400" dirty="0" err="1">
                <a:cs typeface="Arial" pitchFamily="34" charset="0"/>
              </a:rPr>
              <a:t>Tốn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tài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nguyên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vì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cần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cấp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sẵn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tài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nguyên</a:t>
            </a:r>
            <a:endParaRPr lang="en-US" altLang="ko-KR" sz="1400" dirty="0"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5D2B49-F21F-9046-B9C3-AA3DEC972A76}"/>
              </a:ext>
            </a:extLst>
          </p:cNvPr>
          <p:cNvSpPr txBox="1"/>
          <p:nvPr/>
        </p:nvSpPr>
        <p:spPr>
          <a:xfrm>
            <a:off x="4572000" y="2199680"/>
            <a:ext cx="4404034" cy="13450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VN" sz="1400" dirty="0"/>
              <a:t>Môi trường độc lập để chạy ứng dụng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400" dirty="0" err="1">
                <a:cs typeface="Arial" pitchFamily="34" charset="0"/>
              </a:rPr>
              <a:t>Thời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gian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khởi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động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tính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theo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mili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giây</a:t>
            </a:r>
            <a:endParaRPr lang="en-US" altLang="ko-KR" sz="1400" dirty="0">
              <a:cs typeface="Arial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VN" sz="1400" dirty="0"/>
              <a:t>Container sẽ sử dụng hệ điều hành của host</a:t>
            </a:r>
            <a:endParaRPr lang="en-US" altLang="ko-KR" sz="1400" dirty="0">
              <a:cs typeface="Arial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400" dirty="0" err="1">
                <a:cs typeface="Arial" pitchFamily="34" charset="0"/>
              </a:rPr>
              <a:t>Không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yêu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cầu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tài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nguyên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cấp</a:t>
            </a:r>
            <a:r>
              <a:rPr lang="en-US" altLang="ko-KR" sz="1400" dirty="0">
                <a:cs typeface="Arial" pitchFamily="34" charset="0"/>
              </a:rPr>
              <a:t> </a:t>
            </a:r>
            <a:r>
              <a:rPr lang="en-US" altLang="ko-KR" sz="1400" dirty="0" err="1">
                <a:cs typeface="Arial" pitchFamily="34" charset="0"/>
              </a:rPr>
              <a:t>sẵn</a:t>
            </a:r>
            <a:endParaRPr lang="en-US" altLang="ko-KR" sz="1400" dirty="0"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429548-D117-604E-9DFF-D1040E4E133D}"/>
              </a:ext>
            </a:extLst>
          </p:cNvPr>
          <p:cNvSpPr txBox="1"/>
          <p:nvPr/>
        </p:nvSpPr>
        <p:spPr>
          <a:xfrm>
            <a:off x="1077676" y="1517471"/>
            <a:ext cx="2452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2400" b="1" dirty="0">
                <a:solidFill>
                  <a:srgbClr val="00B050"/>
                </a:solidFill>
              </a:rPr>
              <a:t>Virtual Machine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2BF278-35E8-674B-8D75-6D8A75CDA7F3}"/>
              </a:ext>
            </a:extLst>
          </p:cNvPr>
          <p:cNvSpPr txBox="1"/>
          <p:nvPr/>
        </p:nvSpPr>
        <p:spPr>
          <a:xfrm>
            <a:off x="5508104" y="1517471"/>
            <a:ext cx="13821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2000" b="1" dirty="0">
                <a:solidFill>
                  <a:srgbClr val="0091F2"/>
                </a:solidFill>
              </a:rPr>
              <a:t>Container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6DBD80-3E73-A34B-91B4-8B1E0D9868ED}"/>
              </a:ext>
            </a:extLst>
          </p:cNvPr>
          <p:cNvCxnSpPr>
            <a:cxnSpLocks/>
          </p:cNvCxnSpPr>
          <p:nvPr/>
        </p:nvCxnSpPr>
        <p:spPr>
          <a:xfrm>
            <a:off x="4355976" y="1517471"/>
            <a:ext cx="0" cy="2278415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698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/>
          <p:cNvSpPr txBox="1">
            <a:spLocks/>
          </p:cNvSpPr>
          <p:nvPr/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dirty="0"/>
              <a:t>Docker Engine</a:t>
            </a:r>
            <a:endParaRPr lang="ko-KR" alt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987574"/>
            <a:ext cx="4618094" cy="3677981"/>
          </a:xfrm>
          <a:prstGeom prst="rect">
            <a:avLst/>
          </a:prstGeom>
        </p:spPr>
      </p:pic>
      <p:cxnSp>
        <p:nvCxnSpPr>
          <p:cNvPr id="10" name="Google Shape;8577;p54">
            <a:extLst>
              <a:ext uri="{FF2B5EF4-FFF2-40B4-BE49-F238E27FC236}">
                <a16:creationId xmlns:a16="http://schemas.microsoft.com/office/drawing/2014/main" id="{B5EB17BC-B597-4157-9AB0-C01D30120E54}"/>
              </a:ext>
            </a:extLst>
          </p:cNvPr>
          <p:cNvCxnSpPr>
            <a:cxnSpLocks/>
            <a:stCxn id="15" idx="2"/>
            <a:endCxn id="13" idx="0"/>
          </p:cNvCxnSpPr>
          <p:nvPr/>
        </p:nvCxnSpPr>
        <p:spPr>
          <a:xfrm flipV="1">
            <a:off x="1718314" y="1897715"/>
            <a:ext cx="1184096" cy="91262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8579;p54">
            <a:extLst>
              <a:ext uri="{FF2B5EF4-FFF2-40B4-BE49-F238E27FC236}">
                <a16:creationId xmlns:a16="http://schemas.microsoft.com/office/drawing/2014/main" id="{3AB3198D-7807-4D34-86FA-7C609E6F6056}"/>
              </a:ext>
            </a:extLst>
          </p:cNvPr>
          <p:cNvCxnSpPr>
            <a:cxnSpLocks/>
            <a:stCxn id="12" idx="0"/>
            <a:endCxn id="15" idx="2"/>
          </p:cNvCxnSpPr>
          <p:nvPr/>
        </p:nvCxnSpPr>
        <p:spPr>
          <a:xfrm rot="10800000" flipV="1">
            <a:off x="1718315" y="2810339"/>
            <a:ext cx="1149671" cy="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8580;p54">
            <a:extLst>
              <a:ext uri="{FF2B5EF4-FFF2-40B4-BE49-F238E27FC236}">
                <a16:creationId xmlns:a16="http://schemas.microsoft.com/office/drawing/2014/main" id="{6D9F99E5-B3D1-4361-B21B-1EFCB263CAC2}"/>
              </a:ext>
            </a:extLst>
          </p:cNvPr>
          <p:cNvSpPr/>
          <p:nvPr/>
        </p:nvSpPr>
        <p:spPr>
          <a:xfrm rot="16200000">
            <a:off x="3452981" y="1898283"/>
            <a:ext cx="654123" cy="1824115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rgbClr val="E680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vert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Rest API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Google Shape;8578;p54">
            <a:extLst>
              <a:ext uri="{FF2B5EF4-FFF2-40B4-BE49-F238E27FC236}">
                <a16:creationId xmlns:a16="http://schemas.microsoft.com/office/drawing/2014/main" id="{A835734F-08C0-43D5-9206-F553A9A3F640}"/>
              </a:ext>
            </a:extLst>
          </p:cNvPr>
          <p:cNvSpPr/>
          <p:nvPr/>
        </p:nvSpPr>
        <p:spPr>
          <a:xfrm rot="16200000">
            <a:off x="3475137" y="990912"/>
            <a:ext cx="668152" cy="18136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vert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Server Docker daemon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Google Shape;8576;p54">
            <a:extLst>
              <a:ext uri="{FF2B5EF4-FFF2-40B4-BE49-F238E27FC236}">
                <a16:creationId xmlns:a16="http://schemas.microsoft.com/office/drawing/2014/main" id="{7A9712C1-FD5B-4138-BA77-9863C5C1FE6B}"/>
              </a:ext>
            </a:extLst>
          </p:cNvPr>
          <p:cNvSpPr/>
          <p:nvPr/>
        </p:nvSpPr>
        <p:spPr>
          <a:xfrm rot="16200000">
            <a:off x="619267" y="2100991"/>
            <a:ext cx="779393" cy="1418701"/>
          </a:xfrm>
          <a:prstGeom prst="roundRect">
            <a:avLst>
              <a:gd name="adj" fmla="val 50000"/>
            </a:avLst>
          </a:prstGeom>
          <a:solidFill>
            <a:srgbClr val="08D3E8"/>
          </a:solidFill>
          <a:ln w="9525" cap="flat" cmpd="sng">
            <a:solidFill>
              <a:srgbClr val="66CC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vert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Docker Engine</a:t>
            </a:r>
            <a:endParaRPr sz="2400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cxnSp>
        <p:nvCxnSpPr>
          <p:cNvPr id="17" name="Google Shape;8579;p54">
            <a:extLst>
              <a:ext uri="{FF2B5EF4-FFF2-40B4-BE49-F238E27FC236}">
                <a16:creationId xmlns:a16="http://schemas.microsoft.com/office/drawing/2014/main" id="{3AB3198D-7807-4D34-86FA-7C609E6F6056}"/>
              </a:ext>
            </a:extLst>
          </p:cNvPr>
          <p:cNvCxnSpPr>
            <a:cxnSpLocks/>
            <a:stCxn id="18" idx="0"/>
          </p:cNvCxnSpPr>
          <p:nvPr/>
        </p:nvCxnSpPr>
        <p:spPr>
          <a:xfrm rot="10800000">
            <a:off x="1718314" y="2810348"/>
            <a:ext cx="1197266" cy="896341"/>
          </a:xfrm>
          <a:prstGeom prst="bentConnector3">
            <a:avLst>
              <a:gd name="adj1" fmla="val 50796"/>
            </a:avLst>
          </a:prstGeom>
          <a:noFill/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8580;p54">
            <a:extLst>
              <a:ext uri="{FF2B5EF4-FFF2-40B4-BE49-F238E27FC236}">
                <a16:creationId xmlns:a16="http://schemas.microsoft.com/office/drawing/2014/main" id="{6D9F99E5-B3D1-4361-B21B-1EFCB263CAC2}"/>
              </a:ext>
            </a:extLst>
          </p:cNvPr>
          <p:cNvSpPr/>
          <p:nvPr/>
        </p:nvSpPr>
        <p:spPr>
          <a:xfrm rot="16200000">
            <a:off x="3481991" y="2806470"/>
            <a:ext cx="667614" cy="1800436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rgbClr val="0790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vert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Docker CLI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695454" y="2787841"/>
            <a:ext cx="45719" cy="45719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840417" y="2787485"/>
            <a:ext cx="45719" cy="45719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886136" y="3683828"/>
            <a:ext cx="45719" cy="45719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876980" y="1874852"/>
            <a:ext cx="45719" cy="45719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6594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0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DD2D9"/>
      </a:accent1>
      <a:accent2>
        <a:srgbClr val="0DD2D9"/>
      </a:accent2>
      <a:accent3>
        <a:srgbClr val="0DD2D9"/>
      </a:accent3>
      <a:accent4>
        <a:srgbClr val="0DD2D9"/>
      </a:accent4>
      <a:accent5>
        <a:srgbClr val="0DD2D9"/>
      </a:accent5>
      <a:accent6>
        <a:srgbClr val="0DD2D9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0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DD2D9"/>
      </a:accent1>
      <a:accent2>
        <a:srgbClr val="0DD2D9"/>
      </a:accent2>
      <a:accent3>
        <a:srgbClr val="0DD2D9"/>
      </a:accent3>
      <a:accent4>
        <a:srgbClr val="0DD2D9"/>
      </a:accent4>
      <a:accent5>
        <a:srgbClr val="0DD2D9"/>
      </a:accent5>
      <a:accent6>
        <a:srgbClr val="0DD2D9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0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DD2D9"/>
      </a:accent1>
      <a:accent2>
        <a:srgbClr val="0DD2D9"/>
      </a:accent2>
      <a:accent3>
        <a:srgbClr val="0DD2D9"/>
      </a:accent3>
      <a:accent4>
        <a:srgbClr val="0DD2D9"/>
      </a:accent4>
      <a:accent5>
        <a:srgbClr val="0DD2D9"/>
      </a:accent5>
      <a:accent6>
        <a:srgbClr val="0DD2D9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3841</TotalTime>
  <Words>654</Words>
  <Application>Microsoft Office PowerPoint</Application>
  <PresentationFormat>On-screen Show (16:9)</PresentationFormat>
  <Paragraphs>94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맑은 고딕</vt:lpstr>
      <vt:lpstr>SimSun</vt:lpstr>
      <vt:lpstr>Arial</vt:lpstr>
      <vt:lpstr>Arial Unicode MS</vt:lpstr>
      <vt:lpstr>Oswald</vt:lpstr>
      <vt:lpstr>Roboto Condensed</vt:lpstr>
      <vt:lpstr>Times New Roman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PUPPY</cp:lastModifiedBy>
  <cp:revision>184</cp:revision>
  <dcterms:created xsi:type="dcterms:W3CDTF">2016-12-05T23:26:54Z</dcterms:created>
  <dcterms:modified xsi:type="dcterms:W3CDTF">2021-07-18T10:14:27Z</dcterms:modified>
</cp:coreProperties>
</file>

<file path=docProps/thumbnail.jpeg>
</file>